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58" r:id="rId4"/>
    <p:sldId id="302" r:id="rId5"/>
    <p:sldId id="303" r:id="rId6"/>
    <p:sldId id="304" r:id="rId7"/>
    <p:sldId id="260" r:id="rId8"/>
    <p:sldId id="280" r:id="rId9"/>
    <p:sldId id="285" r:id="rId10"/>
    <p:sldId id="261" r:id="rId11"/>
    <p:sldId id="262" r:id="rId12"/>
    <p:sldId id="263" r:id="rId13"/>
    <p:sldId id="264" r:id="rId14"/>
    <p:sldId id="265" r:id="rId15"/>
    <p:sldId id="291" r:id="rId16"/>
    <p:sldId id="292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ZaEScHHhAqtXVGpQh3FCcfKSp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ECNICO1\Desktop\Gesti&#243;n%20Posconsumo\3.%20Difusi&#243;n\3.%20Bolet&#237;n\Bolet&#237;n%20Ene-Jun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ECNICO1\Desktop\Gesti&#243;n%20Posconsumo\3.%20Difusi&#243;n\3.%20Bolet&#237;n\Bolet&#237;n%20Ene-Jun%20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b="1"/>
              <a:t>Recolección Histórica - Programa Punto Azul (kg)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Recolección (kg)</c:v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A7-4031-A9AC-6635BEC37C66}"/>
              </c:ext>
            </c:extLst>
          </c:dPt>
          <c:dLbls>
            <c:dLbl>
              <c:idx val="12"/>
              <c:spPr>
                <a:solidFill>
                  <a:schemeClr val="bg1"/>
                </a:solidFill>
                <a:ln>
                  <a:solidFill>
                    <a:srgbClr val="00B05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2A7-4031-A9AC-6635BEC37C66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Hoja1!$B$3:$B$15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Hoja1!$C$3:$C$15</c:f>
              <c:numCache>
                <c:formatCode>#,##0</c:formatCode>
                <c:ptCount val="13"/>
                <c:pt idx="0">
                  <c:v>4927</c:v>
                </c:pt>
                <c:pt idx="1">
                  <c:v>13564</c:v>
                </c:pt>
                <c:pt idx="2">
                  <c:v>23902</c:v>
                </c:pt>
                <c:pt idx="3">
                  <c:v>44420</c:v>
                </c:pt>
                <c:pt idx="4">
                  <c:v>63986</c:v>
                </c:pt>
                <c:pt idx="5">
                  <c:v>92649</c:v>
                </c:pt>
                <c:pt idx="6">
                  <c:v>107759</c:v>
                </c:pt>
                <c:pt idx="7">
                  <c:v>140433</c:v>
                </c:pt>
                <c:pt idx="8">
                  <c:v>186224</c:v>
                </c:pt>
                <c:pt idx="9">
                  <c:v>194787</c:v>
                </c:pt>
                <c:pt idx="10">
                  <c:v>141016</c:v>
                </c:pt>
                <c:pt idx="11">
                  <c:v>151291</c:v>
                </c:pt>
                <c:pt idx="12">
                  <c:v>203130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A7-4031-A9AC-6635BEC37C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496213200"/>
        <c:axId val="1496189072"/>
      </c:barChart>
      <c:lineChart>
        <c:grouping val="standard"/>
        <c:varyColors val="0"/>
        <c:ser>
          <c:idx val="1"/>
          <c:order val="1"/>
          <c:tx>
            <c:v>Crecimiento (%)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89267282647235E-2"/>
                  <c:y val="4.9437219425461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A7-4031-A9AC-6635BEC37C66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Hoja1!$D$3:$D$15</c:f>
              <c:numCache>
                <c:formatCode>0%</c:formatCode>
                <c:ptCount val="13"/>
                <c:pt idx="1">
                  <c:v>1.7529937081388267</c:v>
                </c:pt>
                <c:pt idx="2">
                  <c:v>0.7621645532291359</c:v>
                </c:pt>
                <c:pt idx="3">
                  <c:v>0.85842188938164177</c:v>
                </c:pt>
                <c:pt idx="4">
                  <c:v>0.4404772624943718</c:v>
                </c:pt>
                <c:pt idx="5">
                  <c:v>0.44795736567374123</c:v>
                </c:pt>
                <c:pt idx="6">
                  <c:v>0.16308864639661524</c:v>
                </c:pt>
                <c:pt idx="7">
                  <c:v>0.30321365268794254</c:v>
                </c:pt>
                <c:pt idx="8">
                  <c:v>0.32607008324254272</c:v>
                </c:pt>
                <c:pt idx="9">
                  <c:v>4.5982257925938574E-2</c:v>
                </c:pt>
                <c:pt idx="10">
                  <c:v>-0.27605024975999426</c:v>
                </c:pt>
                <c:pt idx="11">
                  <c:v>7.2864072162024174E-2</c:v>
                </c:pt>
                <c:pt idx="12">
                  <c:v>0.34264430798923917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A7-4031-A9AC-6635BEC37C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72989712"/>
        <c:axId val="1672987216"/>
      </c:lineChart>
      <c:catAx>
        <c:axId val="149621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96189072"/>
        <c:crosses val="autoZero"/>
        <c:auto val="1"/>
        <c:lblAlgn val="ctr"/>
        <c:lblOffset val="100"/>
        <c:noMultiLvlLbl val="0"/>
      </c:catAx>
      <c:valAx>
        <c:axId val="149618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96213200"/>
        <c:crosses val="autoZero"/>
        <c:crossBetween val="between"/>
      </c:valAx>
      <c:valAx>
        <c:axId val="1672987216"/>
        <c:scaling>
          <c:orientation val="minMax"/>
          <c:min val="-0.5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672989712"/>
        <c:crosses val="max"/>
        <c:crossBetween val="between"/>
        <c:majorUnit val="0.2"/>
      </c:valAx>
      <c:catAx>
        <c:axId val="1672989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672987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b="1"/>
              <a:t>No. de contenedores - Histórico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No. Contenedores</c:v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34-49C6-88B1-5EF97702884A}"/>
              </c:ext>
            </c:extLst>
          </c:dPt>
          <c:dLbls>
            <c:dLbl>
              <c:idx val="4"/>
              <c:layout>
                <c:manualLayout>
                  <c:x val="0"/>
                  <c:y val="-4.16666666666666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34-49C6-88B1-5EF97702884A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Hoja1!$B$18:$B$30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Hoja1!$C$18:$C$30</c:f>
              <c:numCache>
                <c:formatCode>#,##0</c:formatCode>
                <c:ptCount val="13"/>
                <c:pt idx="0">
                  <c:v>155</c:v>
                </c:pt>
                <c:pt idx="1">
                  <c:v>311</c:v>
                </c:pt>
                <c:pt idx="2">
                  <c:v>437</c:v>
                </c:pt>
                <c:pt idx="3">
                  <c:v>608</c:v>
                </c:pt>
                <c:pt idx="4">
                  <c:v>761</c:v>
                </c:pt>
                <c:pt idx="5">
                  <c:v>909</c:v>
                </c:pt>
                <c:pt idx="6">
                  <c:v>1057</c:v>
                </c:pt>
                <c:pt idx="7">
                  <c:v>1710</c:v>
                </c:pt>
                <c:pt idx="8">
                  <c:v>1720</c:v>
                </c:pt>
                <c:pt idx="9">
                  <c:v>1718</c:v>
                </c:pt>
                <c:pt idx="10">
                  <c:v>1720</c:v>
                </c:pt>
                <c:pt idx="11">
                  <c:v>1720</c:v>
                </c:pt>
                <c:pt idx="12">
                  <c:v>2064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34-49C6-88B1-5EF9770288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93677440"/>
        <c:axId val="1493676608"/>
      </c:barChart>
      <c:lineChart>
        <c:grouping val="standard"/>
        <c:varyColors val="0"/>
        <c:ser>
          <c:idx val="1"/>
          <c:order val="1"/>
          <c:tx>
            <c:v>Crecimiento (%)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0450164246581247E-2"/>
                  <c:y val="-2.7777777777777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34-49C6-88B1-5EF97702884A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2">
                    <a:alpha val="97000"/>
                  </a:schemeClr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Hoja1!$D$18:$D$30</c:f>
              <c:numCache>
                <c:formatCode>0%</c:formatCode>
                <c:ptCount val="13"/>
                <c:pt idx="1">
                  <c:v>1.0064516129032257</c:v>
                </c:pt>
                <c:pt idx="2">
                  <c:v>0.40514469453376201</c:v>
                </c:pt>
                <c:pt idx="3">
                  <c:v>0.39130434782608692</c:v>
                </c:pt>
                <c:pt idx="4">
                  <c:v>0.25164473684210531</c:v>
                </c:pt>
                <c:pt idx="5">
                  <c:v>0.19448094612352174</c:v>
                </c:pt>
                <c:pt idx="6">
                  <c:v>0.16281628162816286</c:v>
                </c:pt>
                <c:pt idx="7">
                  <c:v>0.61778618732261115</c:v>
                </c:pt>
                <c:pt idx="8">
                  <c:v>5.8479532163742132E-3</c:v>
                </c:pt>
                <c:pt idx="9">
                  <c:v>-1.1627906976744429E-3</c:v>
                </c:pt>
                <c:pt idx="10">
                  <c:v>1.1641443538998875E-3</c:v>
                </c:pt>
                <c:pt idx="11">
                  <c:v>0</c:v>
                </c:pt>
                <c:pt idx="12">
                  <c:v>0.19999999999999996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34-49C6-88B1-5EF977028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0539312"/>
        <c:axId val="1670542224"/>
      </c:lineChart>
      <c:catAx>
        <c:axId val="149367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93676608"/>
        <c:crosses val="autoZero"/>
        <c:auto val="1"/>
        <c:lblAlgn val="ctr"/>
        <c:lblOffset val="100"/>
        <c:noMultiLvlLbl val="0"/>
      </c:catAx>
      <c:valAx>
        <c:axId val="149367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93677440"/>
        <c:crosses val="autoZero"/>
        <c:crossBetween val="between"/>
      </c:valAx>
      <c:valAx>
        <c:axId val="1670542224"/>
        <c:scaling>
          <c:orientation val="minMax"/>
          <c:min val="-0.1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670539312"/>
        <c:crosses val="max"/>
        <c:crossBetween val="between"/>
      </c:valAx>
      <c:catAx>
        <c:axId val="1670539312"/>
        <c:scaling>
          <c:orientation val="minMax"/>
        </c:scaling>
        <c:delete val="1"/>
        <c:axPos val="b"/>
        <c:majorTickMark val="out"/>
        <c:minorTickMark val="none"/>
        <c:tickLblPos val="nextTo"/>
        <c:crossAx val="1670542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Recolección Hogares Geriatricos - Año 2022 (kg)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'5. Hogares Geriatricos'!$E$2:$E$14</c:f>
              <c:strCache>
                <c:ptCount val="13"/>
                <c:pt idx="0">
                  <c:v>Suba</c:v>
                </c:pt>
                <c:pt idx="1">
                  <c:v>Usaquén</c:v>
                </c:pt>
                <c:pt idx="2">
                  <c:v>Engativá</c:v>
                </c:pt>
                <c:pt idx="3">
                  <c:v>Mártires</c:v>
                </c:pt>
                <c:pt idx="4">
                  <c:v>Barrios Unidos</c:v>
                </c:pt>
                <c:pt idx="5">
                  <c:v>Fontibón</c:v>
                </c:pt>
                <c:pt idx="6">
                  <c:v>Teusaquillo</c:v>
                </c:pt>
                <c:pt idx="7">
                  <c:v>Antonio Nariño</c:v>
                </c:pt>
                <c:pt idx="8">
                  <c:v>Kennedy</c:v>
                </c:pt>
                <c:pt idx="9">
                  <c:v>Bosa</c:v>
                </c:pt>
                <c:pt idx="10">
                  <c:v>Ciudad Bolivar</c:v>
                </c:pt>
                <c:pt idx="11">
                  <c:v>Puente Aranda</c:v>
                </c:pt>
                <c:pt idx="12">
                  <c:v>San Cristobal</c:v>
                </c:pt>
              </c:strCache>
            </c:strRef>
          </c:cat>
          <c:val>
            <c:numRef>
              <c:f>'5. Hogares Geriatricos'!$F$2:$F$14</c:f>
              <c:numCache>
                <c:formatCode>#,##0</c:formatCode>
                <c:ptCount val="13"/>
                <c:pt idx="0">
                  <c:v>1446.8999999999999</c:v>
                </c:pt>
                <c:pt idx="1">
                  <c:v>758.4</c:v>
                </c:pt>
                <c:pt idx="2">
                  <c:v>353.95</c:v>
                </c:pt>
                <c:pt idx="3">
                  <c:v>324</c:v>
                </c:pt>
                <c:pt idx="4">
                  <c:v>149</c:v>
                </c:pt>
                <c:pt idx="5">
                  <c:v>134.30000000000001</c:v>
                </c:pt>
                <c:pt idx="6">
                  <c:v>110.80000000000001</c:v>
                </c:pt>
                <c:pt idx="7">
                  <c:v>82.7</c:v>
                </c:pt>
                <c:pt idx="8">
                  <c:v>41</c:v>
                </c:pt>
                <c:pt idx="9">
                  <c:v>36.1</c:v>
                </c:pt>
                <c:pt idx="10">
                  <c:v>23.85</c:v>
                </c:pt>
                <c:pt idx="11">
                  <c:v>20</c:v>
                </c:pt>
                <c:pt idx="1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A-4887-BBEF-0F7BC2DF1D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3314112"/>
        <c:axId val="903317024"/>
      </c:barChart>
      <c:catAx>
        <c:axId val="903314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03317024"/>
        <c:crosses val="autoZero"/>
        <c:auto val="1"/>
        <c:lblAlgn val="ctr"/>
        <c:lblOffset val="100"/>
        <c:noMultiLvlLbl val="0"/>
      </c:catAx>
      <c:valAx>
        <c:axId val="90331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0331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70C0"/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b="1"/>
              <a:t>Jornadas de recolección - Año 2022 (kg)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'5. Hogares Geriatricos'!$O$3:$O$10</c:f>
              <c:strCache>
                <c:ptCount val="8"/>
                <c:pt idx="0">
                  <c:v>Bogotá</c:v>
                </c:pt>
                <c:pt idx="1">
                  <c:v>Santander</c:v>
                </c:pt>
                <c:pt idx="2">
                  <c:v>Sur de la Amazonia</c:v>
                </c:pt>
                <c:pt idx="3">
                  <c:v>San Andrés</c:v>
                </c:pt>
                <c:pt idx="4">
                  <c:v>Guaviare</c:v>
                </c:pt>
                <c:pt idx="5">
                  <c:v>Quindío</c:v>
                </c:pt>
                <c:pt idx="6">
                  <c:v>Huila</c:v>
                </c:pt>
                <c:pt idx="7">
                  <c:v>Meta</c:v>
                </c:pt>
              </c:strCache>
            </c:strRef>
          </c:cat>
          <c:val>
            <c:numRef>
              <c:f>'5. Hogares Geriatricos'!$Q$3:$Q$10</c:f>
              <c:numCache>
                <c:formatCode>#,##0</c:formatCode>
                <c:ptCount val="8"/>
                <c:pt idx="0">
                  <c:v>21664</c:v>
                </c:pt>
                <c:pt idx="1">
                  <c:v>9365</c:v>
                </c:pt>
                <c:pt idx="2" formatCode="General">
                  <c:v>734</c:v>
                </c:pt>
                <c:pt idx="3">
                  <c:v>481.5</c:v>
                </c:pt>
                <c:pt idx="4" formatCode="General">
                  <c:v>420</c:v>
                </c:pt>
                <c:pt idx="5" formatCode="General">
                  <c:v>149</c:v>
                </c:pt>
                <c:pt idx="6" formatCode="General">
                  <c:v>71</c:v>
                </c:pt>
                <c:pt idx="7" formatCode="General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C-40F9-A7FA-BE5C168C4C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9699488"/>
        <c:axId val="819696992"/>
      </c:barChart>
      <c:catAx>
        <c:axId val="819699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19696992"/>
        <c:crosses val="autoZero"/>
        <c:auto val="1"/>
        <c:lblAlgn val="ctr"/>
        <c:lblOffset val="100"/>
        <c:noMultiLvlLbl val="0"/>
      </c:catAx>
      <c:valAx>
        <c:axId val="81969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1969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B050"/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8B33D3-23E0-4835-8B91-A7D9DB4CB038}" type="doc">
      <dgm:prSet loTypeId="urn:microsoft.com/office/officeart/2005/8/layout/bList2" loCatId="list" qsTypeId="urn:microsoft.com/office/officeart/2005/8/quickstyle/simple1" qsCatId="simple" csTypeId="urn:microsoft.com/office/officeart/2005/8/colors/accent1_1" csCatId="accent1" phldr="1"/>
      <dgm:spPr/>
    </dgm:pt>
    <dgm:pt modelId="{510DD377-7E99-47E9-9A27-7F614538BCD1}">
      <dgm:prSet phldrT="[Texto]" custT="1"/>
      <dgm:spPr/>
      <dgm:t>
        <a:bodyPr/>
        <a:lstStyle/>
        <a:p>
          <a:r>
            <a:rPr lang="es-ES" sz="1200" b="1" dirty="0">
              <a:latin typeface="Arial" panose="020B0604020202020204" pitchFamily="34" charset="0"/>
              <a:cs typeface="Arial" panose="020B0604020202020204" pitchFamily="34" charset="0"/>
            </a:rPr>
            <a:t>Incineración controlada</a:t>
          </a: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Destrucción Térmica</a:t>
          </a:r>
          <a:endParaRPr lang="es-C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0B7BB-F2BA-48E4-91A9-3DE3DC399A88}" type="parTrans" cxnId="{2C36EB46-4C22-4094-8E60-6C1F4FC500D4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BF101-7959-4F51-9E1A-F22B364E19FE}" type="sibTrans" cxnId="{2C36EB46-4C22-4094-8E60-6C1F4FC500D4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E513DC-5AB5-4ECC-982B-67EF727B2F1A}" type="pres">
      <dgm:prSet presAssocID="{738B33D3-23E0-4835-8B91-A7D9DB4CB038}" presName="diagram" presStyleCnt="0">
        <dgm:presLayoutVars>
          <dgm:dir/>
          <dgm:animLvl val="lvl"/>
          <dgm:resizeHandles val="exact"/>
        </dgm:presLayoutVars>
      </dgm:prSet>
      <dgm:spPr/>
    </dgm:pt>
    <dgm:pt modelId="{3A4D4B48-81E8-4693-8565-32078FF5FFFA}" type="pres">
      <dgm:prSet presAssocID="{510DD377-7E99-47E9-9A27-7F614538BCD1}" presName="compNode" presStyleCnt="0"/>
      <dgm:spPr/>
    </dgm:pt>
    <dgm:pt modelId="{81872651-D197-44C2-B024-F3C598E68A36}" type="pres">
      <dgm:prSet presAssocID="{510DD377-7E99-47E9-9A27-7F614538BCD1}" presName="childRect" presStyleLbl="bgAcc1" presStyleIdx="0" presStyleCnt="1">
        <dgm:presLayoutVars>
          <dgm:bulletEnabled val="1"/>
        </dgm:presLayoutVars>
      </dgm:prSet>
      <dgm:spPr/>
    </dgm:pt>
    <dgm:pt modelId="{79E5B7FD-5432-40D1-B460-0768AE48FD80}" type="pres">
      <dgm:prSet presAssocID="{510DD377-7E99-47E9-9A27-7F614538BCD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1AB515C-73C6-434D-93C3-5233EDC9F2C5}" type="pres">
      <dgm:prSet presAssocID="{510DD377-7E99-47E9-9A27-7F614538BCD1}" presName="parentRect" presStyleLbl="alignNode1" presStyleIdx="0" presStyleCnt="1" custScaleY="142677"/>
      <dgm:spPr/>
    </dgm:pt>
    <dgm:pt modelId="{6DC84742-F6DF-4768-BFC8-EA1BA439C1C9}" type="pres">
      <dgm:prSet presAssocID="{510DD377-7E99-47E9-9A27-7F614538BCD1}" presName="adorn" presStyleLbl="fgAccFollowNode1" presStyleIdx="0" presStyleCnt="1"/>
      <dgm:spPr/>
    </dgm:pt>
  </dgm:ptLst>
  <dgm:cxnLst>
    <dgm:cxn modelId="{2C36EB46-4C22-4094-8E60-6C1F4FC500D4}" srcId="{738B33D3-23E0-4835-8B91-A7D9DB4CB038}" destId="{510DD377-7E99-47E9-9A27-7F614538BCD1}" srcOrd="0" destOrd="0" parTransId="{FD10B7BB-F2BA-48E4-91A9-3DE3DC399A88}" sibTransId="{6DABF101-7959-4F51-9E1A-F22B364E19FE}"/>
    <dgm:cxn modelId="{131957BD-215D-4B68-9898-682C902F9038}" type="presOf" srcId="{510DD377-7E99-47E9-9A27-7F614538BCD1}" destId="{B1AB515C-73C6-434D-93C3-5233EDC9F2C5}" srcOrd="1" destOrd="0" presId="urn:microsoft.com/office/officeart/2005/8/layout/bList2"/>
    <dgm:cxn modelId="{5A9B55DC-2B9F-41C6-BF7D-A84997126D05}" type="presOf" srcId="{738B33D3-23E0-4835-8B91-A7D9DB4CB038}" destId="{81E513DC-5AB5-4ECC-982B-67EF727B2F1A}" srcOrd="0" destOrd="0" presId="urn:microsoft.com/office/officeart/2005/8/layout/bList2"/>
    <dgm:cxn modelId="{224477F0-AC1E-44FA-8A91-B98E8083FE7A}" type="presOf" srcId="{510DD377-7E99-47E9-9A27-7F614538BCD1}" destId="{79E5B7FD-5432-40D1-B460-0768AE48FD80}" srcOrd="0" destOrd="0" presId="urn:microsoft.com/office/officeart/2005/8/layout/bList2"/>
    <dgm:cxn modelId="{7EE1A321-F985-4770-B2A4-321823ADB57F}" type="presParOf" srcId="{81E513DC-5AB5-4ECC-982B-67EF727B2F1A}" destId="{3A4D4B48-81E8-4693-8565-32078FF5FFFA}" srcOrd="0" destOrd="0" presId="urn:microsoft.com/office/officeart/2005/8/layout/bList2"/>
    <dgm:cxn modelId="{7EB0CF74-9B50-4C8D-9F6D-41E4A0F4FDE7}" type="presParOf" srcId="{3A4D4B48-81E8-4693-8565-32078FF5FFFA}" destId="{81872651-D197-44C2-B024-F3C598E68A36}" srcOrd="0" destOrd="0" presId="urn:microsoft.com/office/officeart/2005/8/layout/bList2"/>
    <dgm:cxn modelId="{832806B2-3215-407D-9892-599B5F627BBA}" type="presParOf" srcId="{3A4D4B48-81E8-4693-8565-32078FF5FFFA}" destId="{79E5B7FD-5432-40D1-B460-0768AE48FD80}" srcOrd="1" destOrd="0" presId="urn:microsoft.com/office/officeart/2005/8/layout/bList2"/>
    <dgm:cxn modelId="{33482AEA-3988-4EC1-AC05-A317EF100E5F}" type="presParOf" srcId="{3A4D4B48-81E8-4693-8565-32078FF5FFFA}" destId="{B1AB515C-73C6-434D-93C3-5233EDC9F2C5}" srcOrd="2" destOrd="0" presId="urn:microsoft.com/office/officeart/2005/8/layout/bList2"/>
    <dgm:cxn modelId="{AA4F861F-CEE7-4FD9-88F8-173E0535C3B0}" type="presParOf" srcId="{3A4D4B48-81E8-4693-8565-32078FF5FFFA}" destId="{6DC84742-F6DF-4768-BFC8-EA1BA439C1C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8B33D3-23E0-4835-8B91-A7D9DB4CB038}" type="doc">
      <dgm:prSet loTypeId="urn:microsoft.com/office/officeart/2005/8/layout/bList2" loCatId="list" qsTypeId="urn:microsoft.com/office/officeart/2005/8/quickstyle/simple1" qsCatId="simple" csTypeId="urn:microsoft.com/office/officeart/2005/8/colors/accent1_1" csCatId="accent1" phldr="1"/>
      <dgm:spPr/>
    </dgm:pt>
    <dgm:pt modelId="{510DD377-7E99-47E9-9A27-7F614538BCD1}">
      <dgm:prSet phldrT="[Texto]" custT="1"/>
      <dgm:spPr/>
      <dgm:t>
        <a:bodyPr/>
        <a:lstStyle/>
        <a:p>
          <a:r>
            <a:rPr lang="es-ES" sz="1200" b="1" dirty="0">
              <a:latin typeface="Arial" panose="020B0604020202020204" pitchFamily="34" charset="0"/>
              <a:cs typeface="Arial" panose="020B0604020202020204" pitchFamily="34" charset="0"/>
            </a:rPr>
            <a:t>Esquema logístico regionalizado</a:t>
          </a: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Enfoque en la disminución de la huella de carbono</a:t>
          </a:r>
          <a:endParaRPr lang="es-C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0B7BB-F2BA-48E4-91A9-3DE3DC399A88}" type="parTrans" cxnId="{2C36EB46-4C22-4094-8E60-6C1F4FC500D4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BF101-7959-4F51-9E1A-F22B364E19FE}" type="sibTrans" cxnId="{2C36EB46-4C22-4094-8E60-6C1F4FC500D4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E513DC-5AB5-4ECC-982B-67EF727B2F1A}" type="pres">
      <dgm:prSet presAssocID="{738B33D3-23E0-4835-8B91-A7D9DB4CB038}" presName="diagram" presStyleCnt="0">
        <dgm:presLayoutVars>
          <dgm:dir/>
          <dgm:animLvl val="lvl"/>
          <dgm:resizeHandles val="exact"/>
        </dgm:presLayoutVars>
      </dgm:prSet>
      <dgm:spPr/>
    </dgm:pt>
    <dgm:pt modelId="{3A4D4B48-81E8-4693-8565-32078FF5FFFA}" type="pres">
      <dgm:prSet presAssocID="{510DD377-7E99-47E9-9A27-7F614538BCD1}" presName="compNode" presStyleCnt="0"/>
      <dgm:spPr/>
    </dgm:pt>
    <dgm:pt modelId="{81872651-D197-44C2-B024-F3C598E68A36}" type="pres">
      <dgm:prSet presAssocID="{510DD377-7E99-47E9-9A27-7F614538BCD1}" presName="childRect" presStyleLbl="bgAcc1" presStyleIdx="0" presStyleCnt="1">
        <dgm:presLayoutVars>
          <dgm:bulletEnabled val="1"/>
        </dgm:presLayoutVars>
      </dgm:prSet>
      <dgm:spPr/>
    </dgm:pt>
    <dgm:pt modelId="{79E5B7FD-5432-40D1-B460-0768AE48FD80}" type="pres">
      <dgm:prSet presAssocID="{510DD377-7E99-47E9-9A27-7F614538BCD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1AB515C-73C6-434D-93C3-5233EDC9F2C5}" type="pres">
      <dgm:prSet presAssocID="{510DD377-7E99-47E9-9A27-7F614538BCD1}" presName="parentRect" presStyleLbl="alignNode1" presStyleIdx="0" presStyleCnt="1" custScaleY="142677"/>
      <dgm:spPr/>
    </dgm:pt>
    <dgm:pt modelId="{6DC84742-F6DF-4768-BFC8-EA1BA439C1C9}" type="pres">
      <dgm:prSet presAssocID="{510DD377-7E99-47E9-9A27-7F614538BCD1}" presName="adorn" presStyleLbl="fgAccFollowNode1" presStyleIdx="0" presStyleCnt="1"/>
      <dgm:spPr/>
    </dgm:pt>
  </dgm:ptLst>
  <dgm:cxnLst>
    <dgm:cxn modelId="{2C36EB46-4C22-4094-8E60-6C1F4FC500D4}" srcId="{738B33D3-23E0-4835-8B91-A7D9DB4CB038}" destId="{510DD377-7E99-47E9-9A27-7F614538BCD1}" srcOrd="0" destOrd="0" parTransId="{FD10B7BB-F2BA-48E4-91A9-3DE3DC399A88}" sibTransId="{6DABF101-7959-4F51-9E1A-F22B364E19FE}"/>
    <dgm:cxn modelId="{131957BD-215D-4B68-9898-682C902F9038}" type="presOf" srcId="{510DD377-7E99-47E9-9A27-7F614538BCD1}" destId="{B1AB515C-73C6-434D-93C3-5233EDC9F2C5}" srcOrd="1" destOrd="0" presId="urn:microsoft.com/office/officeart/2005/8/layout/bList2"/>
    <dgm:cxn modelId="{5A9B55DC-2B9F-41C6-BF7D-A84997126D05}" type="presOf" srcId="{738B33D3-23E0-4835-8B91-A7D9DB4CB038}" destId="{81E513DC-5AB5-4ECC-982B-67EF727B2F1A}" srcOrd="0" destOrd="0" presId="urn:microsoft.com/office/officeart/2005/8/layout/bList2"/>
    <dgm:cxn modelId="{224477F0-AC1E-44FA-8A91-B98E8083FE7A}" type="presOf" srcId="{510DD377-7E99-47E9-9A27-7F614538BCD1}" destId="{79E5B7FD-5432-40D1-B460-0768AE48FD80}" srcOrd="0" destOrd="0" presId="urn:microsoft.com/office/officeart/2005/8/layout/bList2"/>
    <dgm:cxn modelId="{7EE1A321-F985-4770-B2A4-321823ADB57F}" type="presParOf" srcId="{81E513DC-5AB5-4ECC-982B-67EF727B2F1A}" destId="{3A4D4B48-81E8-4693-8565-32078FF5FFFA}" srcOrd="0" destOrd="0" presId="urn:microsoft.com/office/officeart/2005/8/layout/bList2"/>
    <dgm:cxn modelId="{7EB0CF74-9B50-4C8D-9F6D-41E4A0F4FDE7}" type="presParOf" srcId="{3A4D4B48-81E8-4693-8565-32078FF5FFFA}" destId="{81872651-D197-44C2-B024-F3C598E68A36}" srcOrd="0" destOrd="0" presId="urn:microsoft.com/office/officeart/2005/8/layout/bList2"/>
    <dgm:cxn modelId="{832806B2-3215-407D-9892-599B5F627BBA}" type="presParOf" srcId="{3A4D4B48-81E8-4693-8565-32078FF5FFFA}" destId="{79E5B7FD-5432-40D1-B460-0768AE48FD80}" srcOrd="1" destOrd="0" presId="urn:microsoft.com/office/officeart/2005/8/layout/bList2"/>
    <dgm:cxn modelId="{33482AEA-3988-4EC1-AC05-A317EF100E5F}" type="presParOf" srcId="{3A4D4B48-81E8-4693-8565-32078FF5FFFA}" destId="{B1AB515C-73C6-434D-93C3-5233EDC9F2C5}" srcOrd="2" destOrd="0" presId="urn:microsoft.com/office/officeart/2005/8/layout/bList2"/>
    <dgm:cxn modelId="{AA4F861F-CEE7-4FD9-88F8-173E0535C3B0}" type="presParOf" srcId="{3A4D4B48-81E8-4693-8565-32078FF5FFFA}" destId="{6DC84742-F6DF-4768-BFC8-EA1BA439C1C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8B33D3-23E0-4835-8B91-A7D9DB4CB038}" type="doc">
      <dgm:prSet loTypeId="urn:microsoft.com/office/officeart/2005/8/layout/bList2" loCatId="list" qsTypeId="urn:microsoft.com/office/officeart/2005/8/quickstyle/simple1" qsCatId="simple" csTypeId="urn:microsoft.com/office/officeart/2005/8/colors/accent1_1" csCatId="accent1" phldr="1"/>
      <dgm:spPr/>
    </dgm:pt>
    <dgm:pt modelId="{510DD377-7E99-47E9-9A27-7F614538BCD1}">
      <dgm:prSet phldrT="[Texto]" custT="1"/>
      <dgm:spPr/>
      <dgm:t>
        <a:bodyPr/>
        <a:lstStyle/>
        <a:p>
          <a:r>
            <a:rPr lang="es-ES" sz="1200" b="1" dirty="0">
              <a:latin typeface="Arial" panose="020B0604020202020204" pitchFamily="34" charset="0"/>
              <a:cs typeface="Arial" panose="020B0604020202020204" pitchFamily="34" charset="0"/>
            </a:rPr>
            <a:t>Instalación de Puntos Azules</a:t>
          </a: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Droguerías, grandes superficies</a:t>
          </a:r>
          <a:endParaRPr lang="es-C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0B7BB-F2BA-48E4-91A9-3DE3DC399A88}" type="parTrans" cxnId="{2C36EB46-4C22-4094-8E60-6C1F4FC500D4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BF101-7959-4F51-9E1A-F22B364E19FE}" type="sibTrans" cxnId="{2C36EB46-4C22-4094-8E60-6C1F4FC500D4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E513DC-5AB5-4ECC-982B-67EF727B2F1A}" type="pres">
      <dgm:prSet presAssocID="{738B33D3-23E0-4835-8B91-A7D9DB4CB038}" presName="diagram" presStyleCnt="0">
        <dgm:presLayoutVars>
          <dgm:dir/>
          <dgm:animLvl val="lvl"/>
          <dgm:resizeHandles val="exact"/>
        </dgm:presLayoutVars>
      </dgm:prSet>
      <dgm:spPr/>
    </dgm:pt>
    <dgm:pt modelId="{3A4D4B48-81E8-4693-8565-32078FF5FFFA}" type="pres">
      <dgm:prSet presAssocID="{510DD377-7E99-47E9-9A27-7F614538BCD1}" presName="compNode" presStyleCnt="0"/>
      <dgm:spPr/>
    </dgm:pt>
    <dgm:pt modelId="{81872651-D197-44C2-B024-F3C598E68A36}" type="pres">
      <dgm:prSet presAssocID="{510DD377-7E99-47E9-9A27-7F614538BCD1}" presName="childRect" presStyleLbl="bgAcc1" presStyleIdx="0" presStyleCnt="1">
        <dgm:presLayoutVars>
          <dgm:bulletEnabled val="1"/>
        </dgm:presLayoutVars>
      </dgm:prSet>
      <dgm:spPr/>
    </dgm:pt>
    <dgm:pt modelId="{79E5B7FD-5432-40D1-B460-0768AE48FD80}" type="pres">
      <dgm:prSet presAssocID="{510DD377-7E99-47E9-9A27-7F614538BCD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1AB515C-73C6-434D-93C3-5233EDC9F2C5}" type="pres">
      <dgm:prSet presAssocID="{510DD377-7E99-47E9-9A27-7F614538BCD1}" presName="parentRect" presStyleLbl="alignNode1" presStyleIdx="0" presStyleCnt="1" custScaleY="142677"/>
      <dgm:spPr/>
    </dgm:pt>
    <dgm:pt modelId="{6DC84742-F6DF-4768-BFC8-EA1BA439C1C9}" type="pres">
      <dgm:prSet presAssocID="{510DD377-7E99-47E9-9A27-7F614538BCD1}" presName="adorn" presStyleLbl="fgAccFollowNode1" presStyleIdx="0" presStyleCnt="1"/>
      <dgm:spPr/>
    </dgm:pt>
  </dgm:ptLst>
  <dgm:cxnLst>
    <dgm:cxn modelId="{2C36EB46-4C22-4094-8E60-6C1F4FC500D4}" srcId="{738B33D3-23E0-4835-8B91-A7D9DB4CB038}" destId="{510DD377-7E99-47E9-9A27-7F614538BCD1}" srcOrd="0" destOrd="0" parTransId="{FD10B7BB-F2BA-48E4-91A9-3DE3DC399A88}" sibTransId="{6DABF101-7959-4F51-9E1A-F22B364E19FE}"/>
    <dgm:cxn modelId="{131957BD-215D-4B68-9898-682C902F9038}" type="presOf" srcId="{510DD377-7E99-47E9-9A27-7F614538BCD1}" destId="{B1AB515C-73C6-434D-93C3-5233EDC9F2C5}" srcOrd="1" destOrd="0" presId="urn:microsoft.com/office/officeart/2005/8/layout/bList2"/>
    <dgm:cxn modelId="{5A9B55DC-2B9F-41C6-BF7D-A84997126D05}" type="presOf" srcId="{738B33D3-23E0-4835-8B91-A7D9DB4CB038}" destId="{81E513DC-5AB5-4ECC-982B-67EF727B2F1A}" srcOrd="0" destOrd="0" presId="urn:microsoft.com/office/officeart/2005/8/layout/bList2"/>
    <dgm:cxn modelId="{224477F0-AC1E-44FA-8A91-B98E8083FE7A}" type="presOf" srcId="{510DD377-7E99-47E9-9A27-7F614538BCD1}" destId="{79E5B7FD-5432-40D1-B460-0768AE48FD80}" srcOrd="0" destOrd="0" presId="urn:microsoft.com/office/officeart/2005/8/layout/bList2"/>
    <dgm:cxn modelId="{7EE1A321-F985-4770-B2A4-321823ADB57F}" type="presParOf" srcId="{81E513DC-5AB5-4ECC-982B-67EF727B2F1A}" destId="{3A4D4B48-81E8-4693-8565-32078FF5FFFA}" srcOrd="0" destOrd="0" presId="urn:microsoft.com/office/officeart/2005/8/layout/bList2"/>
    <dgm:cxn modelId="{7EB0CF74-9B50-4C8D-9F6D-41E4A0F4FDE7}" type="presParOf" srcId="{3A4D4B48-81E8-4693-8565-32078FF5FFFA}" destId="{81872651-D197-44C2-B024-F3C598E68A36}" srcOrd="0" destOrd="0" presId="urn:microsoft.com/office/officeart/2005/8/layout/bList2"/>
    <dgm:cxn modelId="{832806B2-3215-407D-9892-599B5F627BBA}" type="presParOf" srcId="{3A4D4B48-81E8-4693-8565-32078FF5FFFA}" destId="{79E5B7FD-5432-40D1-B460-0768AE48FD80}" srcOrd="1" destOrd="0" presId="urn:microsoft.com/office/officeart/2005/8/layout/bList2"/>
    <dgm:cxn modelId="{33482AEA-3988-4EC1-AC05-A317EF100E5F}" type="presParOf" srcId="{3A4D4B48-81E8-4693-8565-32078FF5FFFA}" destId="{B1AB515C-73C6-434D-93C3-5233EDC9F2C5}" srcOrd="2" destOrd="0" presId="urn:microsoft.com/office/officeart/2005/8/layout/bList2"/>
    <dgm:cxn modelId="{AA4F861F-CEE7-4FD9-88F8-173E0535C3B0}" type="presParOf" srcId="{3A4D4B48-81E8-4693-8565-32078FF5FFFA}" destId="{6DC84742-F6DF-4768-BFC8-EA1BA439C1C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72651-D197-44C2-B024-F3C598E68A36}">
      <dsp:nvSpPr>
        <dsp:cNvPr id="0" name=""/>
        <dsp:cNvSpPr/>
      </dsp:nvSpPr>
      <dsp:spPr>
        <a:xfrm>
          <a:off x="524" y="477040"/>
          <a:ext cx="2304297" cy="1720109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B515C-73C6-434D-93C3-5233EDC9F2C5}">
      <dsp:nvSpPr>
        <dsp:cNvPr id="0" name=""/>
        <dsp:cNvSpPr/>
      </dsp:nvSpPr>
      <dsp:spPr>
        <a:xfrm>
          <a:off x="524" y="2039320"/>
          <a:ext cx="2304297" cy="1055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Incineración controlada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Destrucción Térmica</a:t>
          </a:r>
          <a:endParaRPr lang="es-CO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4" y="2039320"/>
        <a:ext cx="1622744" cy="1055306"/>
      </dsp:txXfrm>
    </dsp:sp>
    <dsp:sp modelId="{6DC84742-F6DF-4768-BFC8-EA1BA439C1C9}">
      <dsp:nvSpPr>
        <dsp:cNvPr id="0" name=""/>
        <dsp:cNvSpPr/>
      </dsp:nvSpPr>
      <dsp:spPr>
        <a:xfrm>
          <a:off x="1690550" y="2316858"/>
          <a:ext cx="806504" cy="806504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72651-D197-44C2-B024-F3C598E68A36}">
      <dsp:nvSpPr>
        <dsp:cNvPr id="0" name=""/>
        <dsp:cNvSpPr/>
      </dsp:nvSpPr>
      <dsp:spPr>
        <a:xfrm>
          <a:off x="2790" y="479442"/>
          <a:ext cx="2302046" cy="1718429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B515C-73C6-434D-93C3-5233EDC9F2C5}">
      <dsp:nvSpPr>
        <dsp:cNvPr id="0" name=""/>
        <dsp:cNvSpPr/>
      </dsp:nvSpPr>
      <dsp:spPr>
        <a:xfrm>
          <a:off x="2790" y="2040196"/>
          <a:ext cx="2302046" cy="1054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Esquema logístico regionalizado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Enfoque en la disminución de la huella de carbono</a:t>
          </a:r>
          <a:endParaRPr lang="es-CO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0" y="2040196"/>
        <a:ext cx="1621159" cy="1054275"/>
      </dsp:txXfrm>
    </dsp:sp>
    <dsp:sp modelId="{6DC84742-F6DF-4768-BFC8-EA1BA439C1C9}">
      <dsp:nvSpPr>
        <dsp:cNvPr id="0" name=""/>
        <dsp:cNvSpPr/>
      </dsp:nvSpPr>
      <dsp:spPr>
        <a:xfrm>
          <a:off x="1689071" y="2315243"/>
          <a:ext cx="805716" cy="805716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72651-D197-44C2-B024-F3C598E68A36}">
      <dsp:nvSpPr>
        <dsp:cNvPr id="0" name=""/>
        <dsp:cNvSpPr/>
      </dsp:nvSpPr>
      <dsp:spPr>
        <a:xfrm>
          <a:off x="524" y="477040"/>
          <a:ext cx="2304297" cy="1720109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B515C-73C6-434D-93C3-5233EDC9F2C5}">
      <dsp:nvSpPr>
        <dsp:cNvPr id="0" name=""/>
        <dsp:cNvSpPr/>
      </dsp:nvSpPr>
      <dsp:spPr>
        <a:xfrm>
          <a:off x="524" y="2039320"/>
          <a:ext cx="2304297" cy="1055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Instalación de Puntos Azules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Droguerías, grandes superficies</a:t>
          </a:r>
          <a:endParaRPr lang="es-CO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4" y="2039320"/>
        <a:ext cx="1622744" cy="1055306"/>
      </dsp:txXfrm>
    </dsp:sp>
    <dsp:sp modelId="{6DC84742-F6DF-4768-BFC8-EA1BA439C1C9}">
      <dsp:nvSpPr>
        <dsp:cNvPr id="0" name=""/>
        <dsp:cNvSpPr/>
      </dsp:nvSpPr>
      <dsp:spPr>
        <a:xfrm>
          <a:off x="1690550" y="2316858"/>
          <a:ext cx="806504" cy="806504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CO"/>
              <a:t>SLIDE DE PORTADA OPCIÓN 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CO"/>
              <a:t>Tiografía a usar: Arial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9987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30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0033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354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760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8534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78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9389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022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E3051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92" b="1" i="0">
                <a:solidFill>
                  <a:srgbClr val="2899D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64" b="1" i="0">
                <a:solidFill>
                  <a:srgbClr val="7DC1E9"/>
                </a:solidFill>
                <a:latin typeface="Tahoma"/>
                <a:cs typeface="Tahoma"/>
              </a:defRPr>
            </a:lvl1pPr>
          </a:lstStyle>
          <a:p>
            <a:pPr marL="7701">
              <a:spcBef>
                <a:spcPts val="55"/>
              </a:spcBef>
            </a:pPr>
            <a:r>
              <a:rPr lang="es-CO" spc="-3"/>
              <a:t>d</a:t>
            </a:r>
            <a:r>
              <a:rPr lang="es-CO" spc="6"/>
              <a:t>e</a:t>
            </a:r>
            <a:r>
              <a:rPr lang="es-CO" spc="-39"/>
              <a:t> </a:t>
            </a:r>
            <a:r>
              <a:rPr lang="es-CO" spc="-3"/>
              <a:t>cumplimient</a:t>
            </a:r>
            <a:r>
              <a:rPr lang="es-CO" spc="3"/>
              <a:t>o</a:t>
            </a:r>
            <a:endParaRPr lang="es-CO" spc="3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88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Data" Target="../diagrams/data2.xml"/><Relationship Id="rId18" Type="http://schemas.openxmlformats.org/officeDocument/2006/relationships/image" Target="../media/image56.jpeg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3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55.png"/><Relationship Id="rId17" Type="http://schemas.microsoft.com/office/2007/relationships/diagramDrawing" Target="../diagrams/drawing2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2.xml"/><Relationship Id="rId20" Type="http://schemas.openxmlformats.org/officeDocument/2006/relationships/diagramLayout" Target="../diagrams/layout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4.png"/><Relationship Id="rId24" Type="http://schemas.openxmlformats.org/officeDocument/2006/relationships/image" Target="../media/image57.jpeg"/><Relationship Id="rId5" Type="http://schemas.openxmlformats.org/officeDocument/2006/relationships/diagramLayout" Target="../diagrams/layout1.xml"/><Relationship Id="rId15" Type="http://schemas.openxmlformats.org/officeDocument/2006/relationships/diagramQuickStyle" Target="../diagrams/quickStyle2.xml"/><Relationship Id="rId23" Type="http://schemas.microsoft.com/office/2007/relationships/diagramDrawing" Target="../diagrams/drawing3.xml"/><Relationship Id="rId10" Type="http://schemas.openxmlformats.org/officeDocument/2006/relationships/image" Target="../media/image53.png"/><Relationship Id="rId19" Type="http://schemas.openxmlformats.org/officeDocument/2006/relationships/diagramData" Target="../diagrams/data3.xml"/><Relationship Id="rId4" Type="http://schemas.openxmlformats.org/officeDocument/2006/relationships/diagramData" Target="../diagrams/data1.xml"/><Relationship Id="rId9" Type="http://schemas.openxmlformats.org/officeDocument/2006/relationships/image" Target="../media/image52.jpeg"/><Relationship Id="rId14" Type="http://schemas.openxmlformats.org/officeDocument/2006/relationships/diagramLayout" Target="../diagrams/layout2.xml"/><Relationship Id="rId22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image" Target="../media/image58.jp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26" Type="http://schemas.openxmlformats.org/officeDocument/2006/relationships/image" Target="../media/image32.svg"/><Relationship Id="rId3" Type="http://schemas.openxmlformats.org/officeDocument/2006/relationships/image" Target="../media/image1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24" Type="http://schemas.openxmlformats.org/officeDocument/2006/relationships/image" Target="../media/image30.sv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sv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28.svg"/><Relationship Id="rId27" Type="http://schemas.openxmlformats.org/officeDocument/2006/relationships/image" Target="../media/image33.png"/><Relationship Id="rId30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F4C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7851" y="6069614"/>
            <a:ext cx="924426" cy="4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0570" y="1688384"/>
            <a:ext cx="2910861" cy="3481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6040204"/>
            <a:ext cx="12192000" cy="817800"/>
          </a:xfrm>
          <a:prstGeom prst="rect">
            <a:avLst/>
          </a:prstGeom>
          <a:solidFill>
            <a:srgbClr val="1F2F4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34908"/>
            <a:ext cx="924426" cy="4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6422" y="6064819"/>
            <a:ext cx="1943819" cy="7759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BACFFC3-10D8-C0BB-8490-43FB6B29A4FB}"/>
              </a:ext>
            </a:extLst>
          </p:cNvPr>
          <p:cNvSpPr txBox="1"/>
          <p:nvPr/>
        </p:nvSpPr>
        <p:spPr>
          <a:xfrm>
            <a:off x="-142191" y="823191"/>
            <a:ext cx="57390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Recolección histórica</a:t>
            </a:r>
            <a:endParaRPr lang="es-CO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8ADD8B7-3D32-8A26-5DB6-47FFCD9EE146}"/>
              </a:ext>
            </a:extLst>
          </p:cNvPr>
          <p:cNvGraphicFramePr/>
          <p:nvPr/>
        </p:nvGraphicFramePr>
        <p:xfrm>
          <a:off x="348139" y="1359877"/>
          <a:ext cx="11362598" cy="436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50ACFFFB-0410-A906-8924-E56466BAAF8F}"/>
              </a:ext>
            </a:extLst>
          </p:cNvPr>
          <p:cNvSpPr/>
          <p:nvPr/>
        </p:nvSpPr>
        <p:spPr>
          <a:xfrm>
            <a:off x="8678779" y="551597"/>
            <a:ext cx="673768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BB83DAB-1938-E280-A69F-372C805F6173}"/>
              </a:ext>
            </a:extLst>
          </p:cNvPr>
          <p:cNvSpPr txBox="1"/>
          <p:nvPr/>
        </p:nvSpPr>
        <p:spPr>
          <a:xfrm>
            <a:off x="9352547" y="437082"/>
            <a:ext cx="2358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Mayor recolección histórica del Programa Punto Azul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BB455E2-4F59-A90C-D687-D90A1E8C861F}"/>
              </a:ext>
            </a:extLst>
          </p:cNvPr>
          <p:cNvSpPr/>
          <p:nvPr/>
        </p:nvSpPr>
        <p:spPr>
          <a:xfrm>
            <a:off x="8373979" y="288209"/>
            <a:ext cx="3336758" cy="84275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95D5A-683C-BE37-EED1-10A12716E268}"/>
              </a:ext>
            </a:extLst>
          </p:cNvPr>
          <p:cNvSpPr txBox="1"/>
          <p:nvPr/>
        </p:nvSpPr>
        <p:spPr>
          <a:xfrm>
            <a:off x="329784" y="194692"/>
            <a:ext cx="941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1.3. Gestión Histórica del Plan Posconsumo de Medicamentos</a:t>
            </a:r>
          </a:p>
        </p:txBody>
      </p:sp>
    </p:spTree>
    <p:extLst>
      <p:ext uri="{BB962C8B-B14F-4D97-AF65-F5344CB8AC3E}">
        <p14:creationId xmlns:p14="http://schemas.microsoft.com/office/powerpoint/2010/main" val="41366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6040204"/>
            <a:ext cx="12192000" cy="817800"/>
          </a:xfrm>
          <a:prstGeom prst="rect">
            <a:avLst/>
          </a:prstGeom>
          <a:solidFill>
            <a:srgbClr val="1F2F4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34908"/>
            <a:ext cx="924426" cy="4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6422" y="6064819"/>
            <a:ext cx="1943819" cy="7759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BACFFC3-10D8-C0BB-8490-43FB6B29A4FB}"/>
              </a:ext>
            </a:extLst>
          </p:cNvPr>
          <p:cNvSpPr txBox="1"/>
          <p:nvPr/>
        </p:nvSpPr>
        <p:spPr>
          <a:xfrm>
            <a:off x="0" y="948113"/>
            <a:ext cx="61040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Contenedores Punto Azul</a:t>
            </a:r>
            <a:endParaRPr lang="es-CO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0ACFFFB-0410-A906-8924-E56466BAAF8F}"/>
              </a:ext>
            </a:extLst>
          </p:cNvPr>
          <p:cNvSpPr/>
          <p:nvPr/>
        </p:nvSpPr>
        <p:spPr>
          <a:xfrm>
            <a:off x="8678779" y="551597"/>
            <a:ext cx="673768" cy="3385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BB83DAB-1938-E280-A69F-372C805F6173}"/>
              </a:ext>
            </a:extLst>
          </p:cNvPr>
          <p:cNvSpPr txBox="1"/>
          <p:nvPr/>
        </p:nvSpPr>
        <p:spPr>
          <a:xfrm>
            <a:off x="9352547" y="360684"/>
            <a:ext cx="2358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Mayor número de contenedores instalados históricamente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BB455E2-4F59-A90C-D687-D90A1E8C861F}"/>
              </a:ext>
            </a:extLst>
          </p:cNvPr>
          <p:cNvSpPr/>
          <p:nvPr/>
        </p:nvSpPr>
        <p:spPr>
          <a:xfrm>
            <a:off x="8373979" y="288209"/>
            <a:ext cx="3336758" cy="84275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D05A738-98F6-7948-829C-5A6118A8EBD7}"/>
              </a:ext>
            </a:extLst>
          </p:cNvPr>
          <p:cNvGraphicFramePr/>
          <p:nvPr/>
        </p:nvGraphicFramePr>
        <p:xfrm>
          <a:off x="464685" y="1394356"/>
          <a:ext cx="11246052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F4F4BB2-7CC0-43DA-7C17-A82DC7A69A13}"/>
              </a:ext>
            </a:extLst>
          </p:cNvPr>
          <p:cNvSpPr txBox="1"/>
          <p:nvPr/>
        </p:nvSpPr>
        <p:spPr>
          <a:xfrm>
            <a:off x="329784" y="329064"/>
            <a:ext cx="941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1.3. Gestión Histórica del Plan Posconsumo de Medicamentos</a:t>
            </a:r>
          </a:p>
        </p:txBody>
      </p:sp>
    </p:spTree>
    <p:extLst>
      <p:ext uri="{BB962C8B-B14F-4D97-AF65-F5344CB8AC3E}">
        <p14:creationId xmlns:p14="http://schemas.microsoft.com/office/powerpoint/2010/main" val="398731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6040204"/>
            <a:ext cx="12192000" cy="817800"/>
          </a:xfrm>
          <a:prstGeom prst="rect">
            <a:avLst/>
          </a:prstGeom>
          <a:solidFill>
            <a:srgbClr val="1F2F4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34908"/>
            <a:ext cx="924426" cy="4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6422" y="6064819"/>
            <a:ext cx="1943819" cy="7759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BACFFC3-10D8-C0BB-8490-43FB6B29A4FB}"/>
              </a:ext>
            </a:extLst>
          </p:cNvPr>
          <p:cNvSpPr txBox="1"/>
          <p:nvPr/>
        </p:nvSpPr>
        <p:spPr>
          <a:xfrm>
            <a:off x="116305" y="893396"/>
            <a:ext cx="61040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Jornadas de recolección</a:t>
            </a:r>
            <a:endParaRPr lang="es-CO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BB83DAB-1938-E280-A69F-372C805F6173}"/>
              </a:ext>
            </a:extLst>
          </p:cNvPr>
          <p:cNvSpPr txBox="1"/>
          <p:nvPr/>
        </p:nvSpPr>
        <p:spPr>
          <a:xfrm>
            <a:off x="8619398" y="553208"/>
            <a:ext cx="322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Hogares geriátricos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BB455E2-4F59-A90C-D687-D90A1E8C861F}"/>
              </a:ext>
            </a:extLst>
          </p:cNvPr>
          <p:cNvSpPr/>
          <p:nvPr/>
        </p:nvSpPr>
        <p:spPr>
          <a:xfrm>
            <a:off x="8507103" y="464692"/>
            <a:ext cx="3336758" cy="540000"/>
          </a:xfrm>
          <a:prstGeom prst="rect">
            <a:avLst/>
          </a:prstGeom>
          <a:noFill/>
          <a:ln w="127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B27D869-4220-DFD9-4BAC-F1EC30A8402C}"/>
              </a:ext>
            </a:extLst>
          </p:cNvPr>
          <p:cNvGraphicFramePr/>
          <p:nvPr/>
        </p:nvGraphicFramePr>
        <p:xfrm>
          <a:off x="284813" y="1359877"/>
          <a:ext cx="6517040" cy="438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Imagen 10" descr="Grupo de personas en medio de cuarto&#10;&#10;Descripción generada automáticamente con confianza media">
            <a:extLst>
              <a:ext uri="{FF2B5EF4-FFF2-40B4-BE49-F238E27FC236}">
                <a16:creationId xmlns:a16="http://schemas.microsoft.com/office/drawing/2014/main" id="{293059FC-0DE2-464D-8347-192F26B6FF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06" y="1367945"/>
            <a:ext cx="4684755" cy="21076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803ECE2-17BB-2AC7-9A40-ABECB8388C0A}"/>
              </a:ext>
            </a:extLst>
          </p:cNvPr>
          <p:cNvSpPr txBox="1"/>
          <p:nvPr/>
        </p:nvSpPr>
        <p:spPr>
          <a:xfrm>
            <a:off x="7299158" y="3880725"/>
            <a:ext cx="43634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3,5 toneladas</a:t>
            </a:r>
            <a:r>
              <a:rPr lang="es-C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recolectadas durante el año 2022 mediante las campañas de recolección de hogares geriátricos, gracias al desarrollo de </a:t>
            </a:r>
            <a:r>
              <a:rPr lang="es-C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 jornadas</a:t>
            </a:r>
            <a:r>
              <a:rPr lang="es-C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distribuidas en </a:t>
            </a:r>
            <a:r>
              <a:rPr lang="es-CO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 localidades</a:t>
            </a:r>
            <a:r>
              <a:rPr lang="es-C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la ciudad de Bogotá.</a:t>
            </a:r>
            <a:endParaRPr lang="es-CO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83F505ED-165E-86A3-D26A-6C430B2CD1A7}"/>
              </a:ext>
            </a:extLst>
          </p:cNvPr>
          <p:cNvSpPr/>
          <p:nvPr/>
        </p:nvSpPr>
        <p:spPr>
          <a:xfrm>
            <a:off x="7159106" y="3735175"/>
            <a:ext cx="4649121" cy="2026396"/>
          </a:xfrm>
          <a:prstGeom prst="roundRect">
            <a:avLst>
              <a:gd name="adj" fmla="val 71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FD6CFF-F9A7-A0DB-72A9-01113F4491BF}"/>
              </a:ext>
            </a:extLst>
          </p:cNvPr>
          <p:cNvSpPr txBox="1"/>
          <p:nvPr/>
        </p:nvSpPr>
        <p:spPr>
          <a:xfrm>
            <a:off x="329784" y="329064"/>
            <a:ext cx="941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1.3. Gestión Histórica del Plan Posconsumo de Medicamentos</a:t>
            </a:r>
          </a:p>
        </p:txBody>
      </p:sp>
    </p:spTree>
    <p:extLst>
      <p:ext uri="{BB962C8B-B14F-4D97-AF65-F5344CB8AC3E}">
        <p14:creationId xmlns:p14="http://schemas.microsoft.com/office/powerpoint/2010/main" val="318711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6040204"/>
            <a:ext cx="12192000" cy="817800"/>
          </a:xfrm>
          <a:prstGeom prst="rect">
            <a:avLst/>
          </a:prstGeom>
          <a:solidFill>
            <a:srgbClr val="1F2F4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34908"/>
            <a:ext cx="924426" cy="4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6422" y="6064819"/>
            <a:ext cx="1943819" cy="7759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BACFFC3-10D8-C0BB-8490-43FB6B29A4FB}"/>
              </a:ext>
            </a:extLst>
          </p:cNvPr>
          <p:cNvSpPr txBox="1"/>
          <p:nvPr/>
        </p:nvSpPr>
        <p:spPr>
          <a:xfrm>
            <a:off x="-8020" y="904087"/>
            <a:ext cx="61040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Jornadas de recolección</a:t>
            </a:r>
            <a:endParaRPr lang="es-CO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BB83DAB-1938-E280-A69F-372C805F6173}"/>
              </a:ext>
            </a:extLst>
          </p:cNvPr>
          <p:cNvSpPr txBox="1"/>
          <p:nvPr/>
        </p:nvSpPr>
        <p:spPr>
          <a:xfrm>
            <a:off x="8619398" y="553208"/>
            <a:ext cx="322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Jornadas Posconsumo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BB455E2-4F59-A90C-D687-D90A1E8C861F}"/>
              </a:ext>
            </a:extLst>
          </p:cNvPr>
          <p:cNvSpPr/>
          <p:nvPr/>
        </p:nvSpPr>
        <p:spPr>
          <a:xfrm>
            <a:off x="8507103" y="464692"/>
            <a:ext cx="3336758" cy="540000"/>
          </a:xfrm>
          <a:prstGeom prst="rect">
            <a:avLst/>
          </a:prstGeom>
          <a:noFill/>
          <a:ln w="127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83722A6-FEF6-E5A0-9BFD-61FC8190431F}"/>
              </a:ext>
            </a:extLst>
          </p:cNvPr>
          <p:cNvGraphicFramePr/>
          <p:nvPr/>
        </p:nvGraphicFramePr>
        <p:xfrm>
          <a:off x="116305" y="1359876"/>
          <a:ext cx="6479688" cy="459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FD3ACB97-E19F-ABE9-0A15-E2B1AF80DD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62" y="1359877"/>
            <a:ext cx="5381711" cy="2986136"/>
          </a:xfrm>
          <a:prstGeom prst="rect">
            <a:avLst/>
          </a:prstGeom>
          <a:noFill/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206826-D0B5-D1EA-669D-F964A515FAEC}"/>
              </a:ext>
            </a:extLst>
          </p:cNvPr>
          <p:cNvSpPr txBox="1"/>
          <p:nvPr/>
        </p:nvSpPr>
        <p:spPr>
          <a:xfrm>
            <a:off x="6859691" y="4701198"/>
            <a:ext cx="50506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el año 2022, se participó en diferentes campañas de recolección en todo el territorio nacional, logrando recolectar más de 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32 toneladas</a:t>
            </a:r>
            <a:r>
              <a:rPr lang="es-E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residuos posconsumo de medicamentos.</a:t>
            </a:r>
            <a:endParaRPr lang="es-CO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E30AA3B-0D24-0EEA-7559-99AFBAD678EC}"/>
              </a:ext>
            </a:extLst>
          </p:cNvPr>
          <p:cNvSpPr/>
          <p:nvPr/>
        </p:nvSpPr>
        <p:spPr>
          <a:xfrm>
            <a:off x="6694362" y="4484925"/>
            <a:ext cx="5381333" cy="1468989"/>
          </a:xfrm>
          <a:prstGeom prst="roundRect">
            <a:avLst>
              <a:gd name="adj" fmla="val 71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FCDF510-B04E-53B1-3635-F15C099FC391}"/>
              </a:ext>
            </a:extLst>
          </p:cNvPr>
          <p:cNvSpPr/>
          <p:nvPr/>
        </p:nvSpPr>
        <p:spPr>
          <a:xfrm>
            <a:off x="3585521" y="4484925"/>
            <a:ext cx="729806" cy="13370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2417DEE-26FF-89E3-A57A-8786F2F7B2F2}"/>
              </a:ext>
            </a:extLst>
          </p:cNvPr>
          <p:cNvSpPr txBox="1"/>
          <p:nvPr/>
        </p:nvSpPr>
        <p:spPr>
          <a:xfrm>
            <a:off x="4148198" y="3077535"/>
            <a:ext cx="2229853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Desarrollo por </a:t>
            </a:r>
            <a:r>
              <a:rPr lang="es-CO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primera vez</a:t>
            </a: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y de manera exclusiva de la jornada en el departamento del </a:t>
            </a: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Guaviare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6176EE-ABB6-907F-E753-657F03D5F201}"/>
              </a:ext>
            </a:extLst>
          </p:cNvPr>
          <p:cNvSpPr txBox="1"/>
          <p:nvPr/>
        </p:nvSpPr>
        <p:spPr>
          <a:xfrm>
            <a:off x="329784" y="329064"/>
            <a:ext cx="941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1.3. Gestión Histórica del Plan Posconsumo de Medicamentos</a:t>
            </a:r>
          </a:p>
        </p:txBody>
      </p:sp>
    </p:spTree>
    <p:extLst>
      <p:ext uri="{BB962C8B-B14F-4D97-AF65-F5344CB8AC3E}">
        <p14:creationId xmlns:p14="http://schemas.microsoft.com/office/powerpoint/2010/main" val="555389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6040204"/>
            <a:ext cx="12192000" cy="817800"/>
          </a:xfrm>
          <a:prstGeom prst="rect">
            <a:avLst/>
          </a:prstGeom>
          <a:solidFill>
            <a:srgbClr val="1F2F4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34908"/>
            <a:ext cx="924426" cy="4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6422" y="6064819"/>
            <a:ext cx="1943819" cy="7759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BACFFC3-10D8-C0BB-8490-43FB6B29A4FB}"/>
              </a:ext>
            </a:extLst>
          </p:cNvPr>
          <p:cNvSpPr txBox="1"/>
          <p:nvPr/>
        </p:nvSpPr>
        <p:spPr>
          <a:xfrm>
            <a:off x="-182387" y="899002"/>
            <a:ext cx="61040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Iniciativas </a:t>
            </a:r>
            <a:r>
              <a:rPr lang="es-ES" sz="1400" b="1" dirty="0"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ambientales</a:t>
            </a:r>
            <a:endParaRPr lang="es-CO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20F0AC1-B522-1514-DDE5-353B5D5E1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03" y="1442311"/>
            <a:ext cx="5800087" cy="4083223"/>
          </a:xfrm>
          <a:prstGeom prst="rect">
            <a:avLst/>
          </a:prstGeom>
          <a:noFill/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5005817-B29A-78DB-BFE4-1EB76F643165}"/>
              </a:ext>
            </a:extLst>
          </p:cNvPr>
          <p:cNvSpPr txBox="1"/>
          <p:nvPr/>
        </p:nvSpPr>
        <p:spPr>
          <a:xfrm>
            <a:off x="9500330" y="4317360"/>
            <a:ext cx="249152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Arial" panose="020B0604020202020204" pitchFamily="34" charset="0"/>
                <a:ea typeface="Arial Narrow" panose="020B0606020202030204" pitchFamily="34" charset="0"/>
              </a:rPr>
              <a:t>L</a:t>
            </a:r>
            <a:r>
              <a:rPr lang="es-C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</a:rPr>
              <a:t>aboratorios asociados</a:t>
            </a:r>
            <a:endParaRPr lang="es-CO" sz="1400" dirty="0">
              <a:latin typeface="Arial" panose="020B0604020202020204" pitchFamily="34" charset="0"/>
              <a:ea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</a:rPr>
              <a:t>Autoridades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</a:rPr>
              <a:t>Instituciones académicas</a:t>
            </a:r>
            <a:endParaRPr lang="es-CO" sz="1400" dirty="0">
              <a:latin typeface="Arial" panose="020B0604020202020204" pitchFamily="34" charset="0"/>
              <a:ea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</a:rPr>
              <a:t>Droguistas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Arial" panose="020B0604020202020204" pitchFamily="34" charset="0"/>
                <a:ea typeface="Arial Narrow" panose="020B0606020202030204" pitchFamily="34" charset="0"/>
              </a:rPr>
              <a:t>C</a:t>
            </a:r>
            <a:r>
              <a:rPr lang="es-C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</a:rPr>
              <a:t>omunidad</a:t>
            </a:r>
            <a:endParaRPr lang="es-CO" sz="14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5A76E8F-1DEE-3934-7079-2001CAF254E4}"/>
              </a:ext>
            </a:extLst>
          </p:cNvPr>
          <p:cNvSpPr/>
          <p:nvPr/>
        </p:nvSpPr>
        <p:spPr>
          <a:xfrm>
            <a:off x="9500331" y="4234935"/>
            <a:ext cx="2491521" cy="1344478"/>
          </a:xfrm>
          <a:prstGeom prst="rect">
            <a:avLst/>
          </a:prstGeom>
          <a:noFill/>
          <a:ln w="127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D2A8B47-CBA4-3D09-8DDF-A5CD3A2F4F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5" y="2007296"/>
            <a:ext cx="2630139" cy="2073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4" name="Picture 2" descr="Free sombrero de toga de ilustración 3d y libros para educación 9583906 PNG  with Transparent Background">
            <a:extLst>
              <a:ext uri="{FF2B5EF4-FFF2-40B4-BE49-F238E27FC236}">
                <a16:creationId xmlns:a16="http://schemas.microsoft.com/office/drawing/2014/main" id="{BB1F0D99-2964-3E4C-E353-56ABF7241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073" y="2598033"/>
            <a:ext cx="1588168" cy="15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laneta tierra - Iconos gratis de diverso">
            <a:extLst>
              <a:ext uri="{FF2B5EF4-FFF2-40B4-BE49-F238E27FC236}">
                <a16:creationId xmlns:a16="http://schemas.microsoft.com/office/drawing/2014/main" id="{E1FEB2D2-6508-B82E-F556-044F54DA5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190" y="1371089"/>
            <a:ext cx="1433588" cy="14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A768FF9C-8D9B-0E52-B586-C7339DA591F3}"/>
              </a:ext>
            </a:extLst>
          </p:cNvPr>
          <p:cNvSpPr/>
          <p:nvPr/>
        </p:nvSpPr>
        <p:spPr>
          <a:xfrm>
            <a:off x="96630" y="1442311"/>
            <a:ext cx="4457010" cy="4137102"/>
          </a:xfrm>
          <a:prstGeom prst="roundRect">
            <a:avLst>
              <a:gd name="adj" fmla="val 46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8C9FD1F-A065-7CC8-6CB3-DA804FA4D3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557" y="2007296"/>
            <a:ext cx="1554922" cy="2073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3A2AD68E-29D4-00B2-7767-B9EEF2087177}"/>
              </a:ext>
            </a:extLst>
          </p:cNvPr>
          <p:cNvSpPr txBox="1"/>
          <p:nvPr/>
        </p:nvSpPr>
        <p:spPr>
          <a:xfrm>
            <a:off x="106767" y="4380632"/>
            <a:ext cx="43537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</a:rPr>
              <a:t>Fuimos certificados en el evento Expo Circular Carbono Neutral, por nuestra participación en el PROGRAMA NACIONAL DE CARBONO NEUTRALIDAD desde el Grupo 2.</a:t>
            </a:r>
            <a:endParaRPr lang="es-CO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7B7CE7C-8598-E7C7-B56D-9F7EFC48FAA7}"/>
              </a:ext>
            </a:extLst>
          </p:cNvPr>
          <p:cNvSpPr txBox="1"/>
          <p:nvPr/>
        </p:nvSpPr>
        <p:spPr>
          <a:xfrm>
            <a:off x="614502" y="1596286"/>
            <a:ext cx="3338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Carbono Neutralidad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AD93F9-8F59-31FB-DE4F-1E635DE0B23F}"/>
              </a:ext>
            </a:extLst>
          </p:cNvPr>
          <p:cNvSpPr txBox="1"/>
          <p:nvPr/>
        </p:nvSpPr>
        <p:spPr>
          <a:xfrm>
            <a:off x="329784" y="329064"/>
            <a:ext cx="941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1.3. Gestión Histórica del Plan Posconsumo de Medicamentos</a:t>
            </a:r>
          </a:p>
        </p:txBody>
      </p:sp>
    </p:spTree>
    <p:extLst>
      <p:ext uri="{BB962C8B-B14F-4D97-AF65-F5344CB8AC3E}">
        <p14:creationId xmlns:p14="http://schemas.microsoft.com/office/powerpoint/2010/main" val="3151881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8FCB50-5279-C655-B2B5-F3366EA2E16F}"/>
              </a:ext>
            </a:extLst>
          </p:cNvPr>
          <p:cNvSpPr/>
          <p:nvPr/>
        </p:nvSpPr>
        <p:spPr>
          <a:xfrm>
            <a:off x="0" y="6040216"/>
            <a:ext cx="12192000" cy="817784"/>
          </a:xfrm>
          <a:prstGeom prst="rect">
            <a:avLst/>
          </a:prstGeom>
          <a:solidFill>
            <a:srgbClr val="1F2F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820C7D-9A71-44D8-A33A-AFF1D1A6DB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4908"/>
            <a:ext cx="924426" cy="4284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402D158-6C8A-C7A2-9A7A-0A385BC383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422" y="6064819"/>
            <a:ext cx="1943819" cy="77592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8B75103E-7332-EE71-F220-5836EAE4DDD9}"/>
              </a:ext>
            </a:extLst>
          </p:cNvPr>
          <p:cNvGrpSpPr/>
          <p:nvPr/>
        </p:nvGrpSpPr>
        <p:grpSpPr>
          <a:xfrm>
            <a:off x="9124577" y="2621018"/>
            <a:ext cx="2497579" cy="3600403"/>
            <a:chOff x="9124577" y="2621018"/>
            <a:chExt cx="2497579" cy="3600403"/>
          </a:xfrm>
        </p:grpSpPr>
        <p:graphicFrame>
          <p:nvGraphicFramePr>
            <p:cNvPr id="41" name="Diagrama 40">
              <a:extLst>
                <a:ext uri="{FF2B5EF4-FFF2-40B4-BE49-F238E27FC236}">
                  <a16:creationId xmlns:a16="http://schemas.microsoft.com/office/drawing/2014/main" id="{B60BCFCB-34B6-466D-804F-F2893DB35F11}"/>
                </a:ext>
              </a:extLst>
            </p:cNvPr>
            <p:cNvGraphicFramePr/>
            <p:nvPr/>
          </p:nvGraphicFramePr>
          <p:xfrm>
            <a:off x="9124577" y="2621018"/>
            <a:ext cx="2497579" cy="360040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C8982608-0172-4D8A-9958-3C7E4A995B62}"/>
                </a:ext>
              </a:extLst>
            </p:cNvPr>
            <p:cNvSpPr/>
            <p:nvPr/>
          </p:nvSpPr>
          <p:spPr>
            <a:xfrm>
              <a:off x="9259964" y="3212771"/>
              <a:ext cx="2044140" cy="1394361"/>
            </a:xfrm>
            <a:prstGeom prst="roundRect">
              <a:avLst>
                <a:gd name="adj" fmla="val 10000"/>
              </a:avLst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" b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6729641"/>
                <a:satOff val="-22947"/>
                <a:lumOff val="-382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ABF8FF84-F7D3-4603-AC83-72E41B0EBC2C}"/>
                </a:ext>
              </a:extLst>
            </p:cNvPr>
            <p:cNvSpPr/>
            <p:nvPr/>
          </p:nvSpPr>
          <p:spPr>
            <a:xfrm>
              <a:off x="10803257" y="4914782"/>
              <a:ext cx="818899" cy="81778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4F76684B-9C45-4067-B43E-DE4F941D7E2E}"/>
                </a:ext>
              </a:extLst>
            </p:cNvPr>
            <p:cNvSpPr txBox="1"/>
            <p:nvPr/>
          </p:nvSpPr>
          <p:spPr>
            <a:xfrm>
              <a:off x="10824515" y="5031286"/>
              <a:ext cx="7763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66ED4EA-979A-A2E1-784F-1FB75281BBB9}"/>
              </a:ext>
            </a:extLst>
          </p:cNvPr>
          <p:cNvGrpSpPr/>
          <p:nvPr/>
        </p:nvGrpSpPr>
        <p:grpSpPr>
          <a:xfrm>
            <a:off x="2346275" y="1190873"/>
            <a:ext cx="7499449" cy="1339594"/>
            <a:chOff x="1695205" y="1281424"/>
            <a:chExt cx="6076580" cy="1166593"/>
          </a:xfrm>
        </p:grpSpPr>
        <p:grpSp>
          <p:nvGrpSpPr>
            <p:cNvPr id="83" name="Google Shape;321;p23">
              <a:extLst>
                <a:ext uri="{FF2B5EF4-FFF2-40B4-BE49-F238E27FC236}">
                  <a16:creationId xmlns:a16="http://schemas.microsoft.com/office/drawing/2014/main" id="{8CAF6669-3E72-6126-4709-2F7CFC323E9E}"/>
                </a:ext>
              </a:extLst>
            </p:cNvPr>
            <p:cNvGrpSpPr/>
            <p:nvPr/>
          </p:nvGrpSpPr>
          <p:grpSpPr>
            <a:xfrm>
              <a:off x="5223029" y="1281424"/>
              <a:ext cx="2548756" cy="1166593"/>
              <a:chOff x="4186624" y="1907975"/>
              <a:chExt cx="2548756" cy="961108"/>
            </a:xfrm>
          </p:grpSpPr>
          <p:sp>
            <p:nvSpPr>
              <p:cNvPr id="84" name="Google Shape;322;p23">
                <a:extLst>
                  <a:ext uri="{FF2B5EF4-FFF2-40B4-BE49-F238E27FC236}">
                    <a16:creationId xmlns:a16="http://schemas.microsoft.com/office/drawing/2014/main" id="{4C13D261-6655-38CC-9383-CA91224A5E65}"/>
                  </a:ext>
                </a:extLst>
              </p:cNvPr>
              <p:cNvSpPr/>
              <p:nvPr/>
            </p:nvSpPr>
            <p:spPr>
              <a:xfrm>
                <a:off x="4820535" y="1909575"/>
                <a:ext cx="1914844" cy="959286"/>
              </a:xfrm>
              <a:custGeom>
                <a:avLst/>
                <a:gdLst/>
                <a:ahLst/>
                <a:cxnLst/>
                <a:rect l="l" t="t" r="r" b="b"/>
                <a:pathLst>
                  <a:path w="70051" h="56074" extrusionOk="0">
                    <a:moveTo>
                      <a:pt x="1" y="0"/>
                    </a:moveTo>
                    <a:lnTo>
                      <a:pt x="1" y="56074"/>
                    </a:lnTo>
                    <a:lnTo>
                      <a:pt x="50470" y="56074"/>
                    </a:lnTo>
                    <a:lnTo>
                      <a:pt x="70051" y="28053"/>
                    </a:lnTo>
                    <a:lnTo>
                      <a:pt x="5047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323;p23">
                <a:extLst>
                  <a:ext uri="{FF2B5EF4-FFF2-40B4-BE49-F238E27FC236}">
                    <a16:creationId xmlns:a16="http://schemas.microsoft.com/office/drawing/2014/main" id="{2ACCE1C9-8BAB-EBC0-A12D-7825451098B5}"/>
                  </a:ext>
                </a:extLst>
              </p:cNvPr>
              <p:cNvSpPr/>
              <p:nvPr/>
            </p:nvSpPr>
            <p:spPr>
              <a:xfrm>
                <a:off x="4186624" y="1907975"/>
                <a:ext cx="2250381" cy="961108"/>
              </a:xfrm>
              <a:custGeom>
                <a:avLst/>
                <a:gdLst/>
                <a:ahLst/>
                <a:cxnLst/>
                <a:rect l="l" t="t" r="r" b="b"/>
                <a:pathLst>
                  <a:path w="82326" h="56074" extrusionOk="0">
                    <a:moveTo>
                      <a:pt x="82326" y="28053"/>
                    </a:moveTo>
                    <a:lnTo>
                      <a:pt x="62778" y="56074"/>
                    </a:lnTo>
                    <a:lnTo>
                      <a:pt x="0" y="56074"/>
                    </a:lnTo>
                    <a:lnTo>
                      <a:pt x="0" y="0"/>
                    </a:lnTo>
                    <a:lnTo>
                      <a:pt x="62778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731500" tIns="0" rIns="457200" bIns="457200" anchor="ctr" anchorCtr="0"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" name="Google Shape;324;p23">
              <a:extLst>
                <a:ext uri="{FF2B5EF4-FFF2-40B4-BE49-F238E27FC236}">
                  <a16:creationId xmlns:a16="http://schemas.microsoft.com/office/drawing/2014/main" id="{90270797-7A5A-9790-4349-86B13CA9D99A}"/>
                </a:ext>
              </a:extLst>
            </p:cNvPr>
            <p:cNvGrpSpPr/>
            <p:nvPr/>
          </p:nvGrpSpPr>
          <p:grpSpPr>
            <a:xfrm>
              <a:off x="3458657" y="1281424"/>
              <a:ext cx="2554084" cy="1166593"/>
              <a:chOff x="2422252" y="1907975"/>
              <a:chExt cx="2554084" cy="961108"/>
            </a:xfrm>
          </p:grpSpPr>
          <p:sp>
            <p:nvSpPr>
              <p:cNvPr id="87" name="Google Shape;325;p23">
                <a:extLst>
                  <a:ext uri="{FF2B5EF4-FFF2-40B4-BE49-F238E27FC236}">
                    <a16:creationId xmlns:a16="http://schemas.microsoft.com/office/drawing/2014/main" id="{E7865353-0906-F87F-C821-8975C3A44AD4}"/>
                  </a:ext>
                </a:extLst>
              </p:cNvPr>
              <p:cNvSpPr/>
              <p:nvPr/>
            </p:nvSpPr>
            <p:spPr>
              <a:xfrm>
                <a:off x="3061492" y="1909575"/>
                <a:ext cx="1914844" cy="959286"/>
              </a:xfrm>
              <a:custGeom>
                <a:avLst/>
                <a:gdLst/>
                <a:ahLst/>
                <a:cxnLst/>
                <a:rect l="l" t="t" r="r" b="b"/>
                <a:pathLst>
                  <a:path w="70051" h="56074" extrusionOk="0">
                    <a:moveTo>
                      <a:pt x="0" y="0"/>
                    </a:moveTo>
                    <a:lnTo>
                      <a:pt x="0" y="56074"/>
                    </a:lnTo>
                    <a:lnTo>
                      <a:pt x="50503" y="56074"/>
                    </a:lnTo>
                    <a:lnTo>
                      <a:pt x="70050" y="28053"/>
                    </a:lnTo>
                    <a:lnTo>
                      <a:pt x="50503" y="0"/>
                    </a:lnTo>
                    <a:close/>
                  </a:path>
                </a:pathLst>
              </a:custGeom>
              <a:solidFill>
                <a:srgbClr val="6FA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326;p23">
                <a:extLst>
                  <a:ext uri="{FF2B5EF4-FFF2-40B4-BE49-F238E27FC236}">
                    <a16:creationId xmlns:a16="http://schemas.microsoft.com/office/drawing/2014/main" id="{C22BA669-F8B4-8E22-FA5D-925669BC3375}"/>
                  </a:ext>
                </a:extLst>
              </p:cNvPr>
              <p:cNvSpPr/>
              <p:nvPr/>
            </p:nvSpPr>
            <p:spPr>
              <a:xfrm>
                <a:off x="2422252" y="1907975"/>
                <a:ext cx="2250381" cy="961108"/>
              </a:xfrm>
              <a:custGeom>
                <a:avLst/>
                <a:gdLst/>
                <a:ahLst/>
                <a:cxnLst/>
                <a:rect l="l" t="t" r="r" b="b"/>
                <a:pathLst>
                  <a:path w="82326" h="56074" extrusionOk="0">
                    <a:moveTo>
                      <a:pt x="82326" y="28053"/>
                    </a:moveTo>
                    <a:lnTo>
                      <a:pt x="62745" y="56074"/>
                    </a:lnTo>
                    <a:lnTo>
                      <a:pt x="0" y="56074"/>
                    </a:lnTo>
                    <a:lnTo>
                      <a:pt x="0" y="0"/>
                    </a:lnTo>
                    <a:lnTo>
                      <a:pt x="62745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731500" tIns="0" rIns="457200" bIns="457200" anchor="ctr" anchorCtr="0"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9" name="Google Shape;327;p23">
              <a:extLst>
                <a:ext uri="{FF2B5EF4-FFF2-40B4-BE49-F238E27FC236}">
                  <a16:creationId xmlns:a16="http://schemas.microsoft.com/office/drawing/2014/main" id="{F234E553-04F8-C84F-EE4C-8387116E7232}"/>
                </a:ext>
              </a:extLst>
            </p:cNvPr>
            <p:cNvGrpSpPr/>
            <p:nvPr/>
          </p:nvGrpSpPr>
          <p:grpSpPr>
            <a:xfrm>
              <a:off x="1695205" y="1281424"/>
              <a:ext cx="2558162" cy="1166593"/>
              <a:chOff x="658800" y="1907975"/>
              <a:chExt cx="2558162" cy="961108"/>
            </a:xfrm>
          </p:grpSpPr>
          <p:sp>
            <p:nvSpPr>
              <p:cNvPr id="90" name="Google Shape;328;p23">
                <a:extLst>
                  <a:ext uri="{FF2B5EF4-FFF2-40B4-BE49-F238E27FC236}">
                    <a16:creationId xmlns:a16="http://schemas.microsoft.com/office/drawing/2014/main" id="{E1A892EA-4D78-B3A5-A596-0686154A35C3}"/>
                  </a:ext>
                </a:extLst>
              </p:cNvPr>
              <p:cNvSpPr/>
              <p:nvPr/>
            </p:nvSpPr>
            <p:spPr>
              <a:xfrm>
                <a:off x="672675" y="1907975"/>
                <a:ext cx="1727927" cy="961108"/>
              </a:xfrm>
              <a:custGeom>
                <a:avLst/>
                <a:gdLst/>
                <a:ahLst/>
                <a:cxnLst/>
                <a:rect l="l" t="t" r="r" b="b"/>
                <a:pathLst>
                  <a:path w="63213" h="56074" extrusionOk="0">
                    <a:moveTo>
                      <a:pt x="0" y="0"/>
                    </a:moveTo>
                    <a:lnTo>
                      <a:pt x="0" y="56074"/>
                    </a:lnTo>
                    <a:lnTo>
                      <a:pt x="43665" y="56074"/>
                    </a:lnTo>
                    <a:lnTo>
                      <a:pt x="63212" y="28053"/>
                    </a:lnTo>
                    <a:lnTo>
                      <a:pt x="43665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274300" tIns="0" rIns="457200" bIns="457200" anchor="ctr" anchorCtr="0"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1" name="Google Shape;329;p23">
                <a:extLst>
                  <a:ext uri="{FF2B5EF4-FFF2-40B4-BE49-F238E27FC236}">
                    <a16:creationId xmlns:a16="http://schemas.microsoft.com/office/drawing/2014/main" id="{795A6BB1-186E-4E14-3FA2-FBBA1149824C}"/>
                  </a:ext>
                </a:extLst>
              </p:cNvPr>
              <p:cNvSpPr/>
              <p:nvPr/>
            </p:nvSpPr>
            <p:spPr>
              <a:xfrm>
                <a:off x="1302118" y="1909575"/>
                <a:ext cx="1914844" cy="959286"/>
              </a:xfrm>
              <a:custGeom>
                <a:avLst/>
                <a:gdLst/>
                <a:ahLst/>
                <a:cxnLst/>
                <a:rect l="l" t="t" r="r" b="b"/>
                <a:pathLst>
                  <a:path w="70051" h="56074" extrusionOk="0">
                    <a:moveTo>
                      <a:pt x="0" y="0"/>
                    </a:moveTo>
                    <a:lnTo>
                      <a:pt x="0" y="56074"/>
                    </a:lnTo>
                    <a:lnTo>
                      <a:pt x="50469" y="56074"/>
                    </a:lnTo>
                    <a:lnTo>
                      <a:pt x="70050" y="28053"/>
                    </a:lnTo>
                    <a:lnTo>
                      <a:pt x="50469" y="0"/>
                    </a:ln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330;p23">
                <a:extLst>
                  <a:ext uri="{FF2B5EF4-FFF2-40B4-BE49-F238E27FC236}">
                    <a16:creationId xmlns:a16="http://schemas.microsoft.com/office/drawing/2014/main" id="{1CD4345B-16D7-515C-6B74-63BFC8BF5BCB}"/>
                  </a:ext>
                </a:extLst>
              </p:cNvPr>
              <p:cNvSpPr/>
              <p:nvPr/>
            </p:nvSpPr>
            <p:spPr>
              <a:xfrm>
                <a:off x="1192200" y="1907975"/>
                <a:ext cx="1727927" cy="961108"/>
              </a:xfrm>
              <a:custGeom>
                <a:avLst/>
                <a:gdLst/>
                <a:ahLst/>
                <a:cxnLst/>
                <a:rect l="l" t="t" r="r" b="b"/>
                <a:pathLst>
                  <a:path w="63213" h="56074" extrusionOk="0">
                    <a:moveTo>
                      <a:pt x="0" y="0"/>
                    </a:moveTo>
                    <a:lnTo>
                      <a:pt x="0" y="56074"/>
                    </a:lnTo>
                    <a:lnTo>
                      <a:pt x="43665" y="56074"/>
                    </a:lnTo>
                    <a:lnTo>
                      <a:pt x="63212" y="28053"/>
                    </a:lnTo>
                    <a:lnTo>
                      <a:pt x="43665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274300" tIns="0" rIns="457200" bIns="457200" anchor="ctr" anchorCtr="0"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3" name="Google Shape;331;p23">
                <a:extLst>
                  <a:ext uri="{FF2B5EF4-FFF2-40B4-BE49-F238E27FC236}">
                    <a16:creationId xmlns:a16="http://schemas.microsoft.com/office/drawing/2014/main" id="{3A0D53D9-2094-AFAA-9AF1-6BAA17E98651}"/>
                  </a:ext>
                </a:extLst>
              </p:cNvPr>
              <p:cNvSpPr/>
              <p:nvPr/>
            </p:nvSpPr>
            <p:spPr>
              <a:xfrm>
                <a:off x="658800" y="1909525"/>
                <a:ext cx="273900" cy="959400"/>
              </a:xfrm>
              <a:prstGeom prst="rect">
                <a:avLst/>
              </a:prstGeom>
              <a:solidFill>
                <a:srgbClr val="3D8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26" name="Picture 2" descr="Dibujo De Carrito De Entrega Para Colorear - Ultra Coloring Pages">
            <a:extLst>
              <a:ext uri="{FF2B5EF4-FFF2-40B4-BE49-F238E27FC236}">
                <a16:creationId xmlns:a16="http://schemas.microsoft.com/office/drawing/2014/main" id="{119B12AE-2258-B213-C3CB-FF26E24DD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15" y="1190873"/>
            <a:ext cx="850816" cy="8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trega rápida - Iconos gratis de transporte">
            <a:extLst>
              <a:ext uri="{FF2B5EF4-FFF2-40B4-BE49-F238E27FC236}">
                <a16:creationId xmlns:a16="http://schemas.microsoft.com/office/drawing/2014/main" id="{033AFEEA-7FC3-0863-4BC7-DF72DD521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78" y="1192803"/>
            <a:ext cx="765149" cy="7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anta de producción - Iconos gratis de industria">
            <a:extLst>
              <a:ext uri="{FF2B5EF4-FFF2-40B4-BE49-F238E27FC236}">
                <a16:creationId xmlns:a16="http://schemas.microsoft.com/office/drawing/2014/main" id="{6B577E7E-2C11-C4D3-F325-6792C96EE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82" y="1254670"/>
            <a:ext cx="564610" cy="56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AF3A7AB-9F5B-3C9A-C88A-60693D2B363C}"/>
              </a:ext>
            </a:extLst>
          </p:cNvPr>
          <p:cNvSpPr txBox="1"/>
          <p:nvPr/>
        </p:nvSpPr>
        <p:spPr>
          <a:xfrm>
            <a:off x="2771990" y="2007092"/>
            <a:ext cx="1783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Instalación de Puntos Azules</a:t>
            </a: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FD2D63C8-8217-74A0-E303-B74C5F8465E4}"/>
              </a:ext>
            </a:extLst>
          </p:cNvPr>
          <p:cNvSpPr txBox="1"/>
          <p:nvPr/>
        </p:nvSpPr>
        <p:spPr>
          <a:xfrm>
            <a:off x="7383514" y="1957952"/>
            <a:ext cx="1783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Tratamiento y disposición final</a:t>
            </a:r>
          </a:p>
        </p:txBody>
      </p:sp>
      <p:sp>
        <p:nvSpPr>
          <p:cNvPr id="124" name="CuadroTexto 123">
            <a:extLst>
              <a:ext uri="{FF2B5EF4-FFF2-40B4-BE49-F238E27FC236}">
                <a16:creationId xmlns:a16="http://schemas.microsoft.com/office/drawing/2014/main" id="{AE1731E0-E9DB-FC9B-D734-D2F0A63801A2}"/>
              </a:ext>
            </a:extLst>
          </p:cNvPr>
          <p:cNvSpPr txBox="1"/>
          <p:nvPr/>
        </p:nvSpPr>
        <p:spPr>
          <a:xfrm>
            <a:off x="5243533" y="2006937"/>
            <a:ext cx="1783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Recolección y transporte</a:t>
            </a:r>
          </a:p>
        </p:txBody>
      </p: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03C9E83E-F93D-8BB2-F937-82CDA1AABF50}"/>
              </a:ext>
            </a:extLst>
          </p:cNvPr>
          <p:cNvGrpSpPr/>
          <p:nvPr/>
        </p:nvGrpSpPr>
        <p:grpSpPr>
          <a:xfrm>
            <a:off x="4886262" y="2627614"/>
            <a:ext cx="2497579" cy="3600403"/>
            <a:chOff x="4733862" y="2475214"/>
            <a:chExt cx="2497579" cy="3600403"/>
          </a:xfrm>
        </p:grpSpPr>
        <p:graphicFrame>
          <p:nvGraphicFramePr>
            <p:cNvPr id="126" name="Diagrama 125">
              <a:extLst>
                <a:ext uri="{FF2B5EF4-FFF2-40B4-BE49-F238E27FC236}">
                  <a16:creationId xmlns:a16="http://schemas.microsoft.com/office/drawing/2014/main" id="{5CD87CE5-A186-EAA9-3707-765A31F8386C}"/>
                </a:ext>
              </a:extLst>
            </p:cNvPr>
            <p:cNvGraphicFramePr/>
            <p:nvPr/>
          </p:nvGraphicFramePr>
          <p:xfrm>
            <a:off x="4733862" y="2475214"/>
            <a:ext cx="2497579" cy="360040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id="{0C056EF3-DFBA-ABFF-3E20-841D128D2C6A}"/>
                </a:ext>
              </a:extLst>
            </p:cNvPr>
            <p:cNvSpPr/>
            <p:nvPr/>
          </p:nvSpPr>
          <p:spPr>
            <a:xfrm>
              <a:off x="6412215" y="4798826"/>
              <a:ext cx="818899" cy="81778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9" name="CuadroTexto 128">
              <a:extLst>
                <a:ext uri="{FF2B5EF4-FFF2-40B4-BE49-F238E27FC236}">
                  <a16:creationId xmlns:a16="http://schemas.microsoft.com/office/drawing/2014/main" id="{4354B02B-5588-6658-F201-3C3AB69B622B}"/>
                </a:ext>
              </a:extLst>
            </p:cNvPr>
            <p:cNvSpPr txBox="1"/>
            <p:nvPr/>
          </p:nvSpPr>
          <p:spPr>
            <a:xfrm>
              <a:off x="6438165" y="4915331"/>
              <a:ext cx="7763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032" name="Picture 8" descr="Camión furgón con contrato de trabajo | INVE.co">
            <a:extLst>
              <a:ext uri="{FF2B5EF4-FFF2-40B4-BE49-F238E27FC236}">
                <a16:creationId xmlns:a16="http://schemas.microsoft.com/office/drawing/2014/main" id="{66DF1F7D-4DDA-355D-EDCF-921432A1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61" y="3212771"/>
            <a:ext cx="1871339" cy="1346397"/>
          </a:xfrm>
          <a:prstGeom prst="roundRect">
            <a:avLst>
              <a:gd name="adj" fmla="val 104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upo 129">
            <a:extLst>
              <a:ext uri="{FF2B5EF4-FFF2-40B4-BE49-F238E27FC236}">
                <a16:creationId xmlns:a16="http://schemas.microsoft.com/office/drawing/2014/main" id="{210FCD92-6714-17F6-F425-9E69DC806625}"/>
              </a:ext>
            </a:extLst>
          </p:cNvPr>
          <p:cNvGrpSpPr/>
          <p:nvPr/>
        </p:nvGrpSpPr>
        <p:grpSpPr>
          <a:xfrm>
            <a:off x="742211" y="2634505"/>
            <a:ext cx="2497579" cy="3600403"/>
            <a:chOff x="4733862" y="2475214"/>
            <a:chExt cx="2497579" cy="3600403"/>
          </a:xfrm>
        </p:grpSpPr>
        <p:graphicFrame>
          <p:nvGraphicFramePr>
            <p:cNvPr id="131" name="Diagrama 130">
              <a:extLst>
                <a:ext uri="{FF2B5EF4-FFF2-40B4-BE49-F238E27FC236}">
                  <a16:creationId xmlns:a16="http://schemas.microsoft.com/office/drawing/2014/main" id="{47A2E0DB-8165-01C0-3CDE-148334297DF4}"/>
                </a:ext>
              </a:extLst>
            </p:cNvPr>
            <p:cNvGraphicFramePr/>
            <p:nvPr/>
          </p:nvGraphicFramePr>
          <p:xfrm>
            <a:off x="4733862" y="2475214"/>
            <a:ext cx="2497579" cy="360040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sp>
          <p:nvSpPr>
            <p:cNvPr id="132" name="Elipse 131">
              <a:extLst>
                <a:ext uri="{FF2B5EF4-FFF2-40B4-BE49-F238E27FC236}">
                  <a16:creationId xmlns:a16="http://schemas.microsoft.com/office/drawing/2014/main" id="{A71DD36F-54FE-1585-B189-2CF5BE269B90}"/>
                </a:ext>
              </a:extLst>
            </p:cNvPr>
            <p:cNvSpPr/>
            <p:nvPr/>
          </p:nvSpPr>
          <p:spPr>
            <a:xfrm>
              <a:off x="6412215" y="4798826"/>
              <a:ext cx="818899" cy="81778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3" name="CuadroTexto 132">
              <a:extLst>
                <a:ext uri="{FF2B5EF4-FFF2-40B4-BE49-F238E27FC236}">
                  <a16:creationId xmlns:a16="http://schemas.microsoft.com/office/drawing/2014/main" id="{5E62A367-70E0-6110-1011-194F894CC217}"/>
                </a:ext>
              </a:extLst>
            </p:cNvPr>
            <p:cNvSpPr txBox="1"/>
            <p:nvPr/>
          </p:nvSpPr>
          <p:spPr>
            <a:xfrm>
              <a:off x="6438165" y="4915331"/>
              <a:ext cx="7763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9" name="Imagen 8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1F313787-54AA-1CC4-8D6F-F264062E01C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36" y="3161517"/>
            <a:ext cx="1086678" cy="1448904"/>
          </a:xfrm>
          <a:prstGeom prst="roundRect">
            <a:avLst>
              <a:gd name="adj" fmla="val 851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C770DAE-E014-1336-F4C8-4207FF3994B2}"/>
              </a:ext>
            </a:extLst>
          </p:cNvPr>
          <p:cNvSpPr txBox="1"/>
          <p:nvPr/>
        </p:nvSpPr>
        <p:spPr>
          <a:xfrm>
            <a:off x="329784" y="329064"/>
            <a:ext cx="941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1.3. Gestión Histórica del Plan Posconsumo de Medicamentos</a:t>
            </a:r>
          </a:p>
        </p:txBody>
      </p:sp>
    </p:spTree>
    <p:extLst>
      <p:ext uri="{BB962C8B-B14F-4D97-AF65-F5344CB8AC3E}">
        <p14:creationId xmlns:p14="http://schemas.microsoft.com/office/powerpoint/2010/main" val="151423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ADADE9DF-090B-5A98-3F9F-2E36ED0D26EC}"/>
              </a:ext>
            </a:extLst>
          </p:cNvPr>
          <p:cNvSpPr/>
          <p:nvPr/>
        </p:nvSpPr>
        <p:spPr>
          <a:xfrm>
            <a:off x="8593161" y="1181464"/>
            <a:ext cx="3101008" cy="44067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BB7105D-B0BE-E205-B6BF-0DF712112F67}"/>
              </a:ext>
            </a:extLst>
          </p:cNvPr>
          <p:cNvSpPr/>
          <p:nvPr/>
        </p:nvSpPr>
        <p:spPr>
          <a:xfrm>
            <a:off x="4614428" y="1181464"/>
            <a:ext cx="3101008" cy="44067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8FCB50-5279-C655-B2B5-F3366EA2E16F}"/>
              </a:ext>
            </a:extLst>
          </p:cNvPr>
          <p:cNvSpPr/>
          <p:nvPr/>
        </p:nvSpPr>
        <p:spPr>
          <a:xfrm>
            <a:off x="0" y="6040216"/>
            <a:ext cx="12192000" cy="817784"/>
          </a:xfrm>
          <a:prstGeom prst="rect">
            <a:avLst/>
          </a:prstGeom>
          <a:solidFill>
            <a:srgbClr val="1F2F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820C7D-9A71-44D8-A33A-AFF1D1A6DB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4908"/>
            <a:ext cx="924426" cy="4284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402D158-6C8A-C7A2-9A7A-0A385BC383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422" y="6064819"/>
            <a:ext cx="1943819" cy="7759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0AD5914-1254-41B7-207D-0BA435D58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620" y="2069160"/>
            <a:ext cx="1307477" cy="130747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CF1B156-6389-5F55-9F5B-76FB43B380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38" y="2652756"/>
            <a:ext cx="898163" cy="51817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93AC986-8DCD-2852-F4BB-D8BC23A391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56" y="3758394"/>
            <a:ext cx="3101009" cy="1890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A49F5E94-4AF0-B879-C2C7-49254F84EC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028" t="56231" r="34848" b="6302"/>
          <a:stretch/>
        </p:blipFill>
        <p:spPr>
          <a:xfrm>
            <a:off x="4375624" y="3977123"/>
            <a:ext cx="3580730" cy="1453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BE185CA-FEA2-75B0-9772-7FCB21DB8D66}"/>
              </a:ext>
            </a:extLst>
          </p:cNvPr>
          <p:cNvSpPr txBox="1"/>
          <p:nvPr/>
        </p:nvSpPr>
        <p:spPr>
          <a:xfrm>
            <a:off x="4420984" y="1239563"/>
            <a:ext cx="353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Nacional de Estupefacientes</a:t>
            </a:r>
          </a:p>
        </p:txBody>
      </p:sp>
      <p:pic>
        <p:nvPicPr>
          <p:cNvPr id="2050" name="Picture 2" descr="Grupo desarrollador – Observatorio Colombiano de Cuidados Paliativos">
            <a:extLst>
              <a:ext uri="{FF2B5EF4-FFF2-40B4-BE49-F238E27FC236}">
                <a16:creationId xmlns:a16="http://schemas.microsoft.com/office/drawing/2014/main" id="{6630458E-496D-10BB-46D5-C0ACFD609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14" y="2482908"/>
            <a:ext cx="1703224" cy="78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2445EFB-4524-04DF-30CE-F26A0B85C2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578" y="2578830"/>
            <a:ext cx="898163" cy="518171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447BE479-C32B-E42B-4F14-E943BBEE6AC1}"/>
              </a:ext>
            </a:extLst>
          </p:cNvPr>
          <p:cNvSpPr txBox="1"/>
          <p:nvPr/>
        </p:nvSpPr>
        <p:spPr>
          <a:xfrm>
            <a:off x="8414727" y="1266991"/>
            <a:ext cx="353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Policía Fiscal y Aduanera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03B3D0-D1C3-FE69-A437-019877892D3E}"/>
              </a:ext>
            </a:extLst>
          </p:cNvPr>
          <p:cNvSpPr txBox="1"/>
          <p:nvPr/>
        </p:nvSpPr>
        <p:spPr>
          <a:xfrm>
            <a:off x="329785" y="329064"/>
            <a:ext cx="353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1.4. Alianzas con autoridades</a:t>
            </a: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A934E119-A357-234A-1222-BE5E398772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844" y="2069160"/>
            <a:ext cx="1094855" cy="1307477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22B90D45-4989-67B3-7F8B-4968E553CC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47" y="2184176"/>
            <a:ext cx="1094855" cy="1307477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3B7B243-FEC4-1CAE-D74A-10BFAA2872D3}"/>
              </a:ext>
            </a:extLst>
          </p:cNvPr>
          <p:cNvSpPr/>
          <p:nvPr/>
        </p:nvSpPr>
        <p:spPr>
          <a:xfrm>
            <a:off x="562092" y="1181464"/>
            <a:ext cx="3101008" cy="44067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6ABFCB2-53AB-1D63-09D9-03E4BAAA22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02" y="2652756"/>
            <a:ext cx="898163" cy="51817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05DC472-D307-2020-F84A-D5290F4FC9C1}"/>
              </a:ext>
            </a:extLst>
          </p:cNvPr>
          <p:cNvSpPr txBox="1"/>
          <p:nvPr/>
        </p:nvSpPr>
        <p:spPr>
          <a:xfrm>
            <a:off x="368648" y="1239563"/>
            <a:ext cx="353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Secretarias de salud</a:t>
            </a:r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695221C9-644E-14CD-9D1B-60C97B69C5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1" y="2184176"/>
            <a:ext cx="1094855" cy="130747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1D00404-F4E6-9B5C-245A-0DCE9F844344}"/>
              </a:ext>
            </a:extLst>
          </p:cNvPr>
          <p:cNvSpPr txBox="1"/>
          <p:nvPr/>
        </p:nvSpPr>
        <p:spPr>
          <a:xfrm>
            <a:off x="2393078" y="259163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Secretarias de salud</a:t>
            </a:r>
          </a:p>
        </p:txBody>
      </p:sp>
      <p:pic>
        <p:nvPicPr>
          <p:cNvPr id="21" name="Imagen 20" descr="Niño parado en una tienda&#10;&#10;Descripción generada automáticamente con confianza media">
            <a:extLst>
              <a:ext uri="{FF2B5EF4-FFF2-40B4-BE49-F238E27FC236}">
                <a16:creationId xmlns:a16="http://schemas.microsoft.com/office/drawing/2014/main" id="{4F74E0A1-921E-9745-D00D-0248CA0858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4" y="3780985"/>
            <a:ext cx="1421823" cy="189576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B8D32C6-E624-EA1A-4F03-11854B00F6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8960" y="3780985"/>
            <a:ext cx="2184870" cy="189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07B26B0-9396-E99C-BFFD-DE52688C6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4000" dirty="0">
                <a:latin typeface="+mj-lt"/>
              </a:rPr>
              <a:t>1. Punto Azul: ¿Quiénes somos?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6040204"/>
            <a:ext cx="12192000" cy="817800"/>
          </a:xfrm>
          <a:prstGeom prst="rect">
            <a:avLst/>
          </a:prstGeom>
          <a:solidFill>
            <a:srgbClr val="1F2F4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34908"/>
            <a:ext cx="924426" cy="4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6422" y="6064819"/>
            <a:ext cx="1943819" cy="775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98864EB-6CDE-B501-8CFD-2B0CC623943D}"/>
              </a:ext>
            </a:extLst>
          </p:cNvPr>
          <p:cNvSpPr txBox="1"/>
          <p:nvPr/>
        </p:nvSpPr>
        <p:spPr>
          <a:xfrm>
            <a:off x="329784" y="194692"/>
            <a:ext cx="941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s-CO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Marco conceptual de los Planes Posconsumo de Medicamentos</a:t>
            </a: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14" descr="Ambiental - Iconos gratis de ecología y medio ambiente">
            <a:extLst>
              <a:ext uri="{FF2B5EF4-FFF2-40B4-BE49-F238E27FC236}">
                <a16:creationId xmlns:a16="http://schemas.microsoft.com/office/drawing/2014/main" id="{AF46C392-5E4F-C6A3-0184-9C82DDD8C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811" y="3480007"/>
            <a:ext cx="2171751" cy="21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8EA091A-724D-D74C-8D83-AFF9C8DA32E3}"/>
              </a:ext>
            </a:extLst>
          </p:cNvPr>
          <p:cNvSpPr/>
          <p:nvPr/>
        </p:nvSpPr>
        <p:spPr>
          <a:xfrm>
            <a:off x="2657981" y="1139329"/>
            <a:ext cx="9061100" cy="1522311"/>
          </a:xfrm>
          <a:prstGeom prst="roundRect">
            <a:avLst>
              <a:gd name="adj" fmla="val 8308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3FE46-D856-2715-E125-6D0C1BCAC500}"/>
              </a:ext>
            </a:extLst>
          </p:cNvPr>
          <p:cNvSpPr txBox="1"/>
          <p:nvPr/>
        </p:nvSpPr>
        <p:spPr>
          <a:xfrm>
            <a:off x="2695969" y="1299811"/>
            <a:ext cx="88614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Los programas posconsumo, son una estrategia creada por el Ministerio de Ambiente y Desarrollo Sostenible (MADS) con el fin de garantizar la gestión diferenciada de algunos residuos considerados peligrosos o </a:t>
            </a:r>
            <a:r>
              <a:rPr lang="es-ES" sz="1800" dirty="0">
                <a:solidFill>
                  <a:srgbClr val="000000"/>
                </a:solidFill>
                <a:latin typeface="Abadi" panose="020B0604020104020204" pitchFamily="34" charset="0"/>
              </a:rPr>
              <a:t>especiales, promoviendo su aprovechamiento o disposición final segura.</a:t>
            </a:r>
            <a:endParaRPr lang="es-CO" sz="1800" dirty="0">
              <a:latin typeface="Abadi" panose="020B0604020104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13B3813-B24A-2FA9-42AA-A29F30261FF9}"/>
              </a:ext>
            </a:extLst>
          </p:cNvPr>
          <p:cNvSpPr/>
          <p:nvPr/>
        </p:nvSpPr>
        <p:spPr>
          <a:xfrm>
            <a:off x="3647728" y="3234036"/>
            <a:ext cx="4896544" cy="6351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8B0F484-C20D-D160-F042-3BA09AB4F397}"/>
              </a:ext>
            </a:extLst>
          </p:cNvPr>
          <p:cNvSpPr/>
          <p:nvPr/>
        </p:nvSpPr>
        <p:spPr>
          <a:xfrm>
            <a:off x="3647728" y="4081870"/>
            <a:ext cx="4896544" cy="6351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Picture 10" descr="Estos son los 10 medicamentos más recetados en el mundo">
            <a:extLst>
              <a:ext uri="{FF2B5EF4-FFF2-40B4-BE49-F238E27FC236}">
                <a16:creationId xmlns:a16="http://schemas.microsoft.com/office/drawing/2014/main" id="{6BF96350-6E95-86F5-19FF-3E9040BE6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" y="1108773"/>
            <a:ext cx="2520000" cy="143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A6DB5B4-0A04-B70E-1366-F59696157B3B}"/>
              </a:ext>
            </a:extLst>
          </p:cNvPr>
          <p:cNvSpPr/>
          <p:nvPr/>
        </p:nvSpPr>
        <p:spPr>
          <a:xfrm>
            <a:off x="2995209" y="912296"/>
            <a:ext cx="1872208" cy="337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DE9C76-B17E-839B-F3B1-2D33B77A3212}"/>
              </a:ext>
            </a:extLst>
          </p:cNvPr>
          <p:cNvSpPr txBox="1"/>
          <p:nvPr/>
        </p:nvSpPr>
        <p:spPr>
          <a:xfrm>
            <a:off x="2746676" y="90806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Abadi" panose="020B0604020104020204" pitchFamily="34" charset="0"/>
              </a:rPr>
              <a:t>Posconsumo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CB06A53-10D2-1211-2788-A9F4B7967893}"/>
              </a:ext>
            </a:extLst>
          </p:cNvPr>
          <p:cNvSpPr txBox="1"/>
          <p:nvPr/>
        </p:nvSpPr>
        <p:spPr>
          <a:xfrm>
            <a:off x="3707412" y="3375339"/>
            <a:ext cx="3893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badi" panose="020B0604020104020204" pitchFamily="34" charset="0"/>
              </a:rPr>
              <a:t>Economía circular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2179D28-7AE9-C2B8-F5E6-0AB087B230CA}"/>
              </a:ext>
            </a:extLst>
          </p:cNvPr>
          <p:cNvSpPr txBox="1"/>
          <p:nvPr/>
        </p:nvSpPr>
        <p:spPr>
          <a:xfrm>
            <a:off x="3707412" y="4205850"/>
            <a:ext cx="5475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badi" panose="020B0604020104020204" pitchFamily="34" charset="0"/>
              </a:rPr>
              <a:t>Responsabilidad Extendida del Productor</a:t>
            </a:r>
          </a:p>
        </p:txBody>
      </p:sp>
      <p:pic>
        <p:nvPicPr>
          <p:cNvPr id="1026" name="Picture 2" descr="Petro solicitó a Fiscalía investigar por desabastecimiento de medicamentos  a las EPS">
            <a:extLst>
              <a:ext uri="{FF2B5EF4-FFF2-40B4-BE49-F238E27FC236}">
                <a16:creationId xmlns:a16="http://schemas.microsoft.com/office/drawing/2014/main" id="{CC24612F-9655-2C8E-77D7-1534E8E67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" y="2595253"/>
            <a:ext cx="2520000" cy="151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6F66009-0B33-4426-AD73-2FA7CFB90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" y="4165142"/>
            <a:ext cx="2520000" cy="163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6040204"/>
            <a:ext cx="12192000" cy="817800"/>
          </a:xfrm>
          <a:prstGeom prst="rect">
            <a:avLst/>
          </a:prstGeom>
          <a:solidFill>
            <a:srgbClr val="1F2F4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34908"/>
            <a:ext cx="924426" cy="4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6422" y="6064819"/>
            <a:ext cx="1943819" cy="775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98864EB-6CDE-B501-8CFD-2B0CC623943D}"/>
              </a:ext>
            </a:extLst>
          </p:cNvPr>
          <p:cNvSpPr txBox="1"/>
          <p:nvPr/>
        </p:nvSpPr>
        <p:spPr>
          <a:xfrm>
            <a:off x="329784" y="194692"/>
            <a:ext cx="941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s-CO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Marco conceptual de los Planes Posconsumo de Medicamentos</a:t>
            </a: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800CC0E-B245-39C0-B60C-C46954E7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61" y="842699"/>
            <a:ext cx="9761429" cy="48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E33D02A8-C76D-649A-B494-9A4BD8F02601}"/>
              </a:ext>
            </a:extLst>
          </p:cNvPr>
          <p:cNvSpPr/>
          <p:nvPr/>
        </p:nvSpPr>
        <p:spPr>
          <a:xfrm>
            <a:off x="193964" y="842699"/>
            <a:ext cx="1904097" cy="48393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76" name="Picture 4" descr="ODS en los planes de desarrollo en Colombia">
            <a:extLst>
              <a:ext uri="{FF2B5EF4-FFF2-40B4-BE49-F238E27FC236}">
                <a16:creationId xmlns:a16="http://schemas.microsoft.com/office/drawing/2014/main" id="{94296BE3-0DDC-74E4-362F-0809C860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9" y="1287340"/>
            <a:ext cx="2019666" cy="377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0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6040204"/>
            <a:ext cx="12192000" cy="817800"/>
          </a:xfrm>
          <a:prstGeom prst="rect">
            <a:avLst/>
          </a:prstGeom>
          <a:solidFill>
            <a:srgbClr val="1F2F4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34908"/>
            <a:ext cx="924426" cy="4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6422" y="6064819"/>
            <a:ext cx="1943819" cy="775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98864EB-6CDE-B501-8CFD-2B0CC623943D}"/>
              </a:ext>
            </a:extLst>
          </p:cNvPr>
          <p:cNvSpPr txBox="1"/>
          <p:nvPr/>
        </p:nvSpPr>
        <p:spPr>
          <a:xfrm>
            <a:off x="329784" y="194692"/>
            <a:ext cx="941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s-CO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Marco conceptual de los Planes Posconsumo de Medicamentos</a:t>
            </a: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AA819D-3342-F021-A59C-1D4C73C4575E}"/>
              </a:ext>
            </a:extLst>
          </p:cNvPr>
          <p:cNvSpPr txBox="1"/>
          <p:nvPr/>
        </p:nvSpPr>
        <p:spPr>
          <a:xfrm>
            <a:off x="848226" y="1987335"/>
            <a:ext cx="106371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Abadi" panose="020B0604020104020204" pitchFamily="34" charset="0"/>
              </a:rPr>
              <a:t>Es un instrumento que obliga a los fabricantes e importadores de ciertos productos de consumo masivo, a organizar, desarrollar y financiar la gestión integral de los residuos derivados de sus productos, una vez el consumidor final los desecha o descarta.</a:t>
            </a:r>
            <a:endParaRPr lang="es-CO" sz="2400" dirty="0">
              <a:latin typeface="Abadi" panose="020B0604020104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66FA42F-77BD-C2F7-E58C-52CC6B459D72}"/>
              </a:ext>
            </a:extLst>
          </p:cNvPr>
          <p:cNvSpPr/>
          <p:nvPr/>
        </p:nvSpPr>
        <p:spPr>
          <a:xfrm>
            <a:off x="924427" y="967018"/>
            <a:ext cx="5111353" cy="82502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A51713-18BC-93AE-FFF6-73B48552F434}"/>
              </a:ext>
            </a:extLst>
          </p:cNvPr>
          <p:cNvSpPr txBox="1"/>
          <p:nvPr/>
        </p:nvSpPr>
        <p:spPr>
          <a:xfrm>
            <a:off x="1139236" y="117691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latin typeface="Abadi" panose="020B0604020104020204" pitchFamily="34" charset="0"/>
              </a:rPr>
              <a:t>Responsabilidad Extendida del Productor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66BC923-471B-8186-E043-12CE46037B1A}"/>
              </a:ext>
            </a:extLst>
          </p:cNvPr>
          <p:cNvSpPr/>
          <p:nvPr/>
        </p:nvSpPr>
        <p:spPr>
          <a:xfrm>
            <a:off x="772027" y="2008070"/>
            <a:ext cx="10713391" cy="15121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6E7DE81-6E24-215D-D56A-FE061FA73E25}"/>
              </a:ext>
            </a:extLst>
          </p:cNvPr>
          <p:cNvSpPr/>
          <p:nvPr/>
        </p:nvSpPr>
        <p:spPr>
          <a:xfrm>
            <a:off x="924427" y="3933341"/>
            <a:ext cx="4577786" cy="5752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0E20E2D-8AF6-1108-E2A1-E0A67F54D349}"/>
              </a:ext>
            </a:extLst>
          </p:cNvPr>
          <p:cNvSpPr/>
          <p:nvPr/>
        </p:nvSpPr>
        <p:spPr>
          <a:xfrm>
            <a:off x="924427" y="4661026"/>
            <a:ext cx="4577786" cy="7704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EA4E88-E0E8-F58C-E331-913A770F681A}"/>
              </a:ext>
            </a:extLst>
          </p:cNvPr>
          <p:cNvSpPr txBox="1"/>
          <p:nvPr/>
        </p:nvSpPr>
        <p:spPr>
          <a:xfrm>
            <a:off x="924426" y="4050758"/>
            <a:ext cx="4557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Artículo 38 del Decreto-Ley 2811 de 2974</a:t>
            </a:r>
            <a:endParaRPr lang="es-CO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21DC187-17B5-839F-25EB-59F86D60B9B7}"/>
              </a:ext>
            </a:extLst>
          </p:cNvPr>
          <p:cNvSpPr txBox="1"/>
          <p:nvPr/>
        </p:nvSpPr>
        <p:spPr>
          <a:xfrm>
            <a:off x="924426" y="4723104"/>
            <a:ext cx="4557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badi" panose="020B0604020104020204" pitchFamily="34" charset="0"/>
              </a:rPr>
              <a:t>A</a:t>
            </a:r>
            <a:r>
              <a:rPr lang="es-ES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rtículo 20 del Decreto 4741 de 2005 (hoy compilado en el Decreto 1076 de 2015)</a:t>
            </a:r>
            <a:endParaRPr lang="es-CO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4098" name="Picture 2" descr="La industria farmacéutica, gran impulsora de la I+D">
            <a:extLst>
              <a:ext uri="{FF2B5EF4-FFF2-40B4-BE49-F238E27FC236}">
                <a16:creationId xmlns:a16="http://schemas.microsoft.com/office/drawing/2014/main" id="{56749C9A-3A09-B6BB-0CBD-D79E75614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824" y="3376098"/>
            <a:ext cx="4373225" cy="205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31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6040204"/>
            <a:ext cx="12192000" cy="817800"/>
          </a:xfrm>
          <a:prstGeom prst="rect">
            <a:avLst/>
          </a:prstGeom>
          <a:solidFill>
            <a:srgbClr val="1F2F4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34908"/>
            <a:ext cx="924426" cy="4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6422" y="6064819"/>
            <a:ext cx="1943819" cy="775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98864EB-6CDE-B501-8CFD-2B0CC623943D}"/>
              </a:ext>
            </a:extLst>
          </p:cNvPr>
          <p:cNvSpPr txBox="1"/>
          <p:nvPr/>
        </p:nvSpPr>
        <p:spPr>
          <a:xfrm>
            <a:off x="329784" y="194692"/>
            <a:ext cx="941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s-CO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Marco conceptual de los Planes Posconsumo de Medicamentos</a:t>
            </a: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D78B1F0-CDCD-F2D8-6095-7FFDE6E340C3}"/>
              </a:ext>
            </a:extLst>
          </p:cNvPr>
          <p:cNvSpPr/>
          <p:nvPr/>
        </p:nvSpPr>
        <p:spPr>
          <a:xfrm>
            <a:off x="462214" y="805654"/>
            <a:ext cx="4456150" cy="82502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D40A37-8471-F472-6B6A-CFE4AAA3FCD7}"/>
              </a:ext>
            </a:extLst>
          </p:cNvPr>
          <p:cNvSpPr txBox="1"/>
          <p:nvPr/>
        </p:nvSpPr>
        <p:spPr>
          <a:xfrm>
            <a:off x="677629" y="87596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Responsabilidad Extendida del Productor</a:t>
            </a:r>
          </a:p>
        </p:txBody>
      </p:sp>
      <p:sp>
        <p:nvSpPr>
          <p:cNvPr id="5" name="Pfeil: gebogen 7">
            <a:extLst>
              <a:ext uri="{FF2B5EF4-FFF2-40B4-BE49-F238E27FC236}">
                <a16:creationId xmlns:a16="http://schemas.microsoft.com/office/drawing/2014/main" id="{F3A94C20-1F08-726F-E02A-A2943E2BD941}"/>
              </a:ext>
            </a:extLst>
          </p:cNvPr>
          <p:cNvSpPr/>
          <p:nvPr/>
        </p:nvSpPr>
        <p:spPr>
          <a:xfrm rot="5400000">
            <a:off x="5736710" y="2180314"/>
            <a:ext cx="1800000" cy="1800000"/>
          </a:xfrm>
          <a:prstGeom prst="bentArrow">
            <a:avLst>
              <a:gd name="adj1" fmla="val 11418"/>
              <a:gd name="adj2" fmla="val 5709"/>
              <a:gd name="adj3" fmla="val 15760"/>
              <a:gd name="adj4" fmla="val 84240"/>
            </a:avLst>
          </a:prstGeom>
          <a:solidFill>
            <a:srgbClr val="F8A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feil: gebogen 9">
            <a:extLst>
              <a:ext uri="{FF2B5EF4-FFF2-40B4-BE49-F238E27FC236}">
                <a16:creationId xmlns:a16="http://schemas.microsoft.com/office/drawing/2014/main" id="{8479AB31-5099-C689-1C08-17450E6E64D0}"/>
              </a:ext>
            </a:extLst>
          </p:cNvPr>
          <p:cNvSpPr/>
          <p:nvPr/>
        </p:nvSpPr>
        <p:spPr>
          <a:xfrm rot="16200000">
            <a:off x="4257947" y="3645154"/>
            <a:ext cx="1800000" cy="1800000"/>
          </a:xfrm>
          <a:prstGeom prst="bentArrow">
            <a:avLst>
              <a:gd name="adj1" fmla="val 11418"/>
              <a:gd name="adj2" fmla="val 5709"/>
              <a:gd name="adj3" fmla="val 15760"/>
              <a:gd name="adj4" fmla="val 84240"/>
            </a:avLst>
          </a:prstGeom>
          <a:solidFill>
            <a:srgbClr val="8B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feil: gebogen 10">
            <a:extLst>
              <a:ext uri="{FF2B5EF4-FFF2-40B4-BE49-F238E27FC236}">
                <a16:creationId xmlns:a16="http://schemas.microsoft.com/office/drawing/2014/main" id="{C7DE2135-3FFB-F048-A610-CE968FEAE446}"/>
              </a:ext>
            </a:extLst>
          </p:cNvPr>
          <p:cNvSpPr/>
          <p:nvPr/>
        </p:nvSpPr>
        <p:spPr>
          <a:xfrm>
            <a:off x="4257947" y="2180313"/>
            <a:ext cx="1800000" cy="1800000"/>
          </a:xfrm>
          <a:prstGeom prst="bentArrow">
            <a:avLst>
              <a:gd name="adj1" fmla="val 11418"/>
              <a:gd name="adj2" fmla="val 5709"/>
              <a:gd name="adj3" fmla="val 15760"/>
              <a:gd name="adj4" fmla="val 8424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feil: Chevron 6">
            <a:extLst>
              <a:ext uri="{FF2B5EF4-FFF2-40B4-BE49-F238E27FC236}">
                <a16:creationId xmlns:a16="http://schemas.microsoft.com/office/drawing/2014/main" id="{A5203EBF-08ED-F91E-F921-42BD8770CFB0}"/>
              </a:ext>
            </a:extLst>
          </p:cNvPr>
          <p:cNvSpPr/>
          <p:nvPr/>
        </p:nvSpPr>
        <p:spPr>
          <a:xfrm>
            <a:off x="5629615" y="2135262"/>
            <a:ext cx="532800" cy="29326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feil: Chevron 14">
            <a:extLst>
              <a:ext uri="{FF2B5EF4-FFF2-40B4-BE49-F238E27FC236}">
                <a16:creationId xmlns:a16="http://schemas.microsoft.com/office/drawing/2014/main" id="{FC3DCB10-3E6A-7D4F-7E9C-665B48DF793B}"/>
              </a:ext>
            </a:extLst>
          </p:cNvPr>
          <p:cNvSpPr/>
          <p:nvPr/>
        </p:nvSpPr>
        <p:spPr>
          <a:xfrm rot="16200000" flipV="1">
            <a:off x="4096865" y="3705184"/>
            <a:ext cx="531965" cy="29326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feil: gebogen 8">
            <a:extLst>
              <a:ext uri="{FF2B5EF4-FFF2-40B4-BE49-F238E27FC236}">
                <a16:creationId xmlns:a16="http://schemas.microsoft.com/office/drawing/2014/main" id="{7CF8E031-E5DD-C03F-8695-25DEE51625BD}"/>
              </a:ext>
            </a:extLst>
          </p:cNvPr>
          <p:cNvSpPr/>
          <p:nvPr/>
        </p:nvSpPr>
        <p:spPr>
          <a:xfrm rot="10800000">
            <a:off x="5736710" y="3645154"/>
            <a:ext cx="1800000" cy="1800000"/>
          </a:xfrm>
          <a:prstGeom prst="bentArrow">
            <a:avLst>
              <a:gd name="adj1" fmla="val 11418"/>
              <a:gd name="adj2" fmla="val 5709"/>
              <a:gd name="adj3" fmla="val 15760"/>
              <a:gd name="adj4" fmla="val 84240"/>
            </a:avLst>
          </a:prstGeom>
          <a:solidFill>
            <a:srgbClr val="B2D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feil: Chevron 13">
            <a:extLst>
              <a:ext uri="{FF2B5EF4-FFF2-40B4-BE49-F238E27FC236}">
                <a16:creationId xmlns:a16="http://schemas.microsoft.com/office/drawing/2014/main" id="{4BD5C129-7ECA-0331-D889-D1EA11C545FE}"/>
              </a:ext>
            </a:extLst>
          </p:cNvPr>
          <p:cNvSpPr/>
          <p:nvPr/>
        </p:nvSpPr>
        <p:spPr>
          <a:xfrm flipH="1">
            <a:off x="5629616" y="5196938"/>
            <a:ext cx="532800" cy="29326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feil: Chevron 12">
            <a:extLst>
              <a:ext uri="{FF2B5EF4-FFF2-40B4-BE49-F238E27FC236}">
                <a16:creationId xmlns:a16="http://schemas.microsoft.com/office/drawing/2014/main" id="{86969CCA-5050-99B3-073E-852486EE6C47}"/>
              </a:ext>
            </a:extLst>
          </p:cNvPr>
          <p:cNvSpPr/>
          <p:nvPr/>
        </p:nvSpPr>
        <p:spPr>
          <a:xfrm rot="5400000">
            <a:off x="7164868" y="3568818"/>
            <a:ext cx="532800" cy="29326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aphic 103" descr="Factory with solid fill">
            <a:extLst>
              <a:ext uri="{FF2B5EF4-FFF2-40B4-BE49-F238E27FC236}">
                <a16:creationId xmlns:a16="http://schemas.microsoft.com/office/drawing/2014/main" id="{31BD5023-AC13-2DC9-9179-6325ACD7C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696740">
            <a:off x="4446576" y="1713318"/>
            <a:ext cx="876256" cy="876256"/>
          </a:xfrm>
          <a:prstGeom prst="rect">
            <a:avLst/>
          </a:prstGeom>
        </p:spPr>
      </p:pic>
      <p:pic>
        <p:nvPicPr>
          <p:cNvPr id="22" name="Grafik 20" descr="Laden mit einfarbiger Füllung">
            <a:extLst>
              <a:ext uri="{FF2B5EF4-FFF2-40B4-BE49-F238E27FC236}">
                <a16:creationId xmlns:a16="http://schemas.microsoft.com/office/drawing/2014/main" id="{FAE106F5-4315-787F-965C-3B43D7C9D7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26031">
            <a:off x="6343072" y="1746938"/>
            <a:ext cx="691403" cy="691403"/>
          </a:xfrm>
          <a:prstGeom prst="rect">
            <a:avLst/>
          </a:prstGeom>
        </p:spPr>
      </p:pic>
      <p:grpSp>
        <p:nvGrpSpPr>
          <p:cNvPr id="23" name="Gruppieren 21">
            <a:extLst>
              <a:ext uri="{FF2B5EF4-FFF2-40B4-BE49-F238E27FC236}">
                <a16:creationId xmlns:a16="http://schemas.microsoft.com/office/drawing/2014/main" id="{E83F8917-30D2-1931-612D-00552F72EADC}"/>
              </a:ext>
            </a:extLst>
          </p:cNvPr>
          <p:cNvGrpSpPr/>
          <p:nvPr/>
        </p:nvGrpSpPr>
        <p:grpSpPr>
          <a:xfrm rot="2671844">
            <a:off x="7279919" y="2597150"/>
            <a:ext cx="678277" cy="700087"/>
            <a:chOff x="5560899" y="3140343"/>
            <a:chExt cx="965102" cy="908868"/>
          </a:xfrm>
          <a:solidFill>
            <a:srgbClr val="F8A468"/>
          </a:solidFill>
        </p:grpSpPr>
        <p:pic>
          <p:nvPicPr>
            <p:cNvPr id="24" name="Graphic 17" descr="Shopping cart with solid fill">
              <a:extLst>
                <a:ext uri="{FF2B5EF4-FFF2-40B4-BE49-F238E27FC236}">
                  <a16:creationId xmlns:a16="http://schemas.microsoft.com/office/drawing/2014/main" id="{C1AFD064-C029-27DC-5105-E05B16576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335639">
              <a:off x="5964777" y="3500572"/>
              <a:ext cx="561224" cy="548639"/>
            </a:xfrm>
            <a:prstGeom prst="rect">
              <a:avLst/>
            </a:prstGeom>
          </p:spPr>
        </p:pic>
        <p:pic>
          <p:nvPicPr>
            <p:cNvPr id="25" name="Graphic 19" descr="Walk with solid fill">
              <a:extLst>
                <a:ext uri="{FF2B5EF4-FFF2-40B4-BE49-F238E27FC236}">
                  <a16:creationId xmlns:a16="http://schemas.microsoft.com/office/drawing/2014/main" id="{86C44B55-FC5A-CDAB-161D-B43233343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560899" y="3140343"/>
              <a:ext cx="724514" cy="724514"/>
            </a:xfrm>
            <a:prstGeom prst="rect">
              <a:avLst/>
            </a:prstGeom>
          </p:spPr>
        </p:pic>
      </p:grpSp>
      <p:pic>
        <p:nvPicPr>
          <p:cNvPr id="26" name="Grafik 25" descr="LKW mit einfarbiger Füllung">
            <a:extLst>
              <a:ext uri="{FF2B5EF4-FFF2-40B4-BE49-F238E27FC236}">
                <a16:creationId xmlns:a16="http://schemas.microsoft.com/office/drawing/2014/main" id="{12411A28-DE17-77CD-CA03-BD4355A44E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3032427">
            <a:off x="4397078" y="4910552"/>
            <a:ext cx="701609" cy="701609"/>
          </a:xfrm>
          <a:prstGeom prst="rect">
            <a:avLst/>
          </a:prstGeom>
        </p:spPr>
      </p:pic>
      <p:sp>
        <p:nvSpPr>
          <p:cNvPr id="27" name="Ellipse 1023">
            <a:extLst>
              <a:ext uri="{FF2B5EF4-FFF2-40B4-BE49-F238E27FC236}">
                <a16:creationId xmlns:a16="http://schemas.microsoft.com/office/drawing/2014/main" id="{C6263B75-827B-E0CD-6DAF-B89350C54F55}"/>
              </a:ext>
            </a:extLst>
          </p:cNvPr>
          <p:cNvSpPr/>
          <p:nvPr/>
        </p:nvSpPr>
        <p:spPr>
          <a:xfrm>
            <a:off x="5225849" y="3146577"/>
            <a:ext cx="1310161" cy="13457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9854F415-B789-979C-C8CD-71FC47AD8F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0800000" flipH="1">
            <a:off x="2132200" y="2038122"/>
            <a:ext cx="2412598" cy="536133"/>
          </a:xfrm>
          <a:prstGeom prst="rect">
            <a:avLst/>
          </a:prstGeom>
        </p:spPr>
      </p:pic>
      <p:sp>
        <p:nvSpPr>
          <p:cNvPr id="29" name="Rechteck 1024">
            <a:extLst>
              <a:ext uri="{FF2B5EF4-FFF2-40B4-BE49-F238E27FC236}">
                <a16:creationId xmlns:a16="http://schemas.microsoft.com/office/drawing/2014/main" id="{97A8C770-EB4A-B5E4-7D2A-427519BD99C4}"/>
              </a:ext>
            </a:extLst>
          </p:cNvPr>
          <p:cNvSpPr/>
          <p:nvPr/>
        </p:nvSpPr>
        <p:spPr>
          <a:xfrm>
            <a:off x="1525798" y="2151445"/>
            <a:ext cx="2238664" cy="1516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Productores: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Diseño, implementación del Sistema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Alternativas de aprovechamiento, gestión y/o tratamiento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Comunicación, información , educación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26CA2200-52F4-50D6-6E21-5764791926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0800000">
            <a:off x="6978397" y="1712810"/>
            <a:ext cx="2412598" cy="536133"/>
          </a:xfrm>
          <a:prstGeom prst="rect">
            <a:avLst/>
          </a:prstGeom>
        </p:spPr>
      </p:pic>
      <p:sp>
        <p:nvSpPr>
          <p:cNvPr id="31" name="Rechteck 36">
            <a:extLst>
              <a:ext uri="{FF2B5EF4-FFF2-40B4-BE49-F238E27FC236}">
                <a16:creationId xmlns:a16="http://schemas.microsoft.com/office/drawing/2014/main" id="{E2A2F789-0727-807A-61DE-E0181769B7A0}"/>
              </a:ext>
            </a:extLst>
          </p:cNvPr>
          <p:cNvSpPr/>
          <p:nvPr/>
        </p:nvSpPr>
        <p:spPr>
          <a:xfrm>
            <a:off x="7431268" y="914708"/>
            <a:ext cx="2705626" cy="89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Comercializador: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Venta de productos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a los sistemas colectivos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E71703C3-6C3E-2289-4673-8BF99030BFC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 flipV="1">
            <a:off x="7331009" y="4959320"/>
            <a:ext cx="2412598" cy="536133"/>
          </a:xfrm>
          <a:prstGeom prst="rect">
            <a:avLst/>
          </a:prstGeom>
        </p:spPr>
      </p:pic>
      <p:sp>
        <p:nvSpPr>
          <p:cNvPr id="33" name="Rechteck 38">
            <a:extLst>
              <a:ext uri="{FF2B5EF4-FFF2-40B4-BE49-F238E27FC236}">
                <a16:creationId xmlns:a16="http://schemas.microsoft.com/office/drawing/2014/main" id="{AD22811A-D62A-8576-DBC0-AE4A70524E68}"/>
              </a:ext>
            </a:extLst>
          </p:cNvPr>
          <p:cNvSpPr/>
          <p:nvPr/>
        </p:nvSpPr>
        <p:spPr>
          <a:xfrm>
            <a:off x="8396685" y="2574256"/>
            <a:ext cx="1942084" cy="1171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Consumidor: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Consumo responsable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Separación de residuos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a canales establecidos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3AC1D457-B5B6-4252-141A-64474F66CEB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2137658" y="4959320"/>
            <a:ext cx="2264314" cy="536133"/>
          </a:xfrm>
          <a:prstGeom prst="rect">
            <a:avLst/>
          </a:prstGeom>
        </p:spPr>
      </p:pic>
      <p:sp>
        <p:nvSpPr>
          <p:cNvPr id="35" name="Rechteck 40">
            <a:extLst>
              <a:ext uri="{FF2B5EF4-FFF2-40B4-BE49-F238E27FC236}">
                <a16:creationId xmlns:a16="http://schemas.microsoft.com/office/drawing/2014/main" id="{B479C415-2A91-EEC6-03F0-2DF6C0F7A0D9}"/>
              </a:ext>
            </a:extLst>
          </p:cNvPr>
          <p:cNvSpPr/>
          <p:nvPr/>
        </p:nvSpPr>
        <p:spPr>
          <a:xfrm>
            <a:off x="1720525" y="4528112"/>
            <a:ext cx="2304716" cy="89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Gestores Ambientales: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Recepción, separación, </a:t>
            </a:r>
            <a:r>
              <a:rPr lang="es-C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tratamiento, aprovechamiento y disposición final.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uppieren 17">
            <a:extLst>
              <a:ext uri="{FF2B5EF4-FFF2-40B4-BE49-F238E27FC236}">
                <a16:creationId xmlns:a16="http://schemas.microsoft.com/office/drawing/2014/main" id="{4041F9EC-4C7D-5D99-12CC-469CF8BD6882}"/>
              </a:ext>
            </a:extLst>
          </p:cNvPr>
          <p:cNvGrpSpPr/>
          <p:nvPr/>
        </p:nvGrpSpPr>
        <p:grpSpPr>
          <a:xfrm rot="14809737">
            <a:off x="3835621" y="4262639"/>
            <a:ext cx="700816" cy="700816"/>
            <a:chOff x="2629167" y="4654800"/>
            <a:chExt cx="914400" cy="914400"/>
          </a:xfrm>
        </p:grpSpPr>
        <p:pic>
          <p:nvPicPr>
            <p:cNvPr id="37" name="Grafik 15" descr="Moderne Architektur mit einfarbiger Füllung">
              <a:extLst>
                <a:ext uri="{FF2B5EF4-FFF2-40B4-BE49-F238E27FC236}">
                  <a16:creationId xmlns:a16="http://schemas.microsoft.com/office/drawing/2014/main" id="{A41A6F4D-0FF5-355F-EA62-854DC6799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629167" y="4654800"/>
              <a:ext cx="914400" cy="914400"/>
            </a:xfrm>
            <a:prstGeom prst="rect">
              <a:avLst/>
            </a:prstGeom>
          </p:spPr>
        </p:pic>
        <p:sp>
          <p:nvSpPr>
            <p:cNvPr id="38" name="Rechteck 16">
              <a:extLst>
                <a:ext uri="{FF2B5EF4-FFF2-40B4-BE49-F238E27FC236}">
                  <a16:creationId xmlns:a16="http://schemas.microsoft.com/office/drawing/2014/main" id="{0782438E-78F0-357B-A76E-EFB9A6F85A17}"/>
                </a:ext>
              </a:extLst>
            </p:cNvPr>
            <p:cNvSpPr/>
            <p:nvPr/>
          </p:nvSpPr>
          <p:spPr>
            <a:xfrm>
              <a:off x="2719489" y="5055177"/>
              <a:ext cx="739285" cy="382013"/>
            </a:xfrm>
            <a:prstGeom prst="rect">
              <a:avLst/>
            </a:prstGeom>
            <a:solidFill>
              <a:srgbClr val="8BC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Grafik 41" descr="Recycling mit einfarbiger Füllung">
              <a:extLst>
                <a:ext uri="{FF2B5EF4-FFF2-40B4-BE49-F238E27FC236}">
                  <a16:creationId xmlns:a16="http://schemas.microsoft.com/office/drawing/2014/main" id="{8F522C02-912D-C878-5AD5-2FA33AC02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911343" y="5078424"/>
              <a:ext cx="353571" cy="353571"/>
            </a:xfrm>
            <a:prstGeom prst="rect">
              <a:avLst/>
            </a:prstGeom>
          </p:spPr>
        </p:pic>
      </p:grpSp>
      <p:grpSp>
        <p:nvGrpSpPr>
          <p:cNvPr id="40" name="Gruppieren 52">
            <a:extLst>
              <a:ext uri="{FF2B5EF4-FFF2-40B4-BE49-F238E27FC236}">
                <a16:creationId xmlns:a16="http://schemas.microsoft.com/office/drawing/2014/main" id="{8D28AE1C-23EF-68C7-D4D1-5FE580B833E8}"/>
              </a:ext>
            </a:extLst>
          </p:cNvPr>
          <p:cNvGrpSpPr/>
          <p:nvPr/>
        </p:nvGrpSpPr>
        <p:grpSpPr>
          <a:xfrm rot="494870">
            <a:off x="7265037" y="4199818"/>
            <a:ext cx="622710" cy="797117"/>
            <a:chOff x="7554320" y="3847661"/>
            <a:chExt cx="622710" cy="797117"/>
          </a:xfrm>
        </p:grpSpPr>
        <p:grpSp>
          <p:nvGrpSpPr>
            <p:cNvPr id="41" name="Gruppieren 46">
              <a:extLst>
                <a:ext uri="{FF2B5EF4-FFF2-40B4-BE49-F238E27FC236}">
                  <a16:creationId xmlns:a16="http://schemas.microsoft.com/office/drawing/2014/main" id="{08AE3664-003E-1CAB-18A0-4C5E5E0666E7}"/>
                </a:ext>
              </a:extLst>
            </p:cNvPr>
            <p:cNvGrpSpPr/>
            <p:nvPr/>
          </p:nvGrpSpPr>
          <p:grpSpPr>
            <a:xfrm rot="5866533">
              <a:off x="7654727" y="3847661"/>
              <a:ext cx="522303" cy="522303"/>
              <a:chOff x="8261234" y="3309555"/>
              <a:chExt cx="522303" cy="522303"/>
            </a:xfrm>
          </p:grpSpPr>
          <p:pic>
            <p:nvPicPr>
              <p:cNvPr id="45" name="Grafik 28" descr="Ölfass mit einfarbiger Füllung">
                <a:extLst>
                  <a:ext uri="{FF2B5EF4-FFF2-40B4-BE49-F238E27FC236}">
                    <a16:creationId xmlns:a16="http://schemas.microsoft.com/office/drawing/2014/main" id="{0CED5B5D-8C0E-9CFA-D51D-3C2D8E3207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8261234" y="3309555"/>
                <a:ext cx="522303" cy="522303"/>
              </a:xfrm>
              <a:prstGeom prst="rect">
                <a:avLst/>
              </a:prstGeom>
            </p:spPr>
          </p:pic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D7420398-D86A-20E5-7B5E-3AF69F4F467D}"/>
                  </a:ext>
                </a:extLst>
              </p:cNvPr>
              <p:cNvCxnSpPr/>
              <p:nvPr/>
            </p:nvCxnSpPr>
            <p:spPr>
              <a:xfrm>
                <a:off x="8441685" y="3446385"/>
                <a:ext cx="158107" cy="0"/>
              </a:xfrm>
              <a:prstGeom prst="line">
                <a:avLst/>
              </a:prstGeom>
              <a:ln w="571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uppieren 49">
              <a:extLst>
                <a:ext uri="{FF2B5EF4-FFF2-40B4-BE49-F238E27FC236}">
                  <a16:creationId xmlns:a16="http://schemas.microsoft.com/office/drawing/2014/main" id="{70CB359D-B7DC-B7A0-6834-ADECE70AB144}"/>
                </a:ext>
              </a:extLst>
            </p:cNvPr>
            <p:cNvGrpSpPr/>
            <p:nvPr/>
          </p:nvGrpSpPr>
          <p:grpSpPr>
            <a:xfrm rot="6220249">
              <a:off x="7554320" y="4122475"/>
              <a:ext cx="522303" cy="522303"/>
              <a:chOff x="8261234" y="3309555"/>
              <a:chExt cx="522303" cy="522303"/>
            </a:xfrm>
          </p:grpSpPr>
          <p:pic>
            <p:nvPicPr>
              <p:cNvPr id="43" name="Grafik 50" descr="Ölfass mit einfarbiger Füllung">
                <a:extLst>
                  <a:ext uri="{FF2B5EF4-FFF2-40B4-BE49-F238E27FC236}">
                    <a16:creationId xmlns:a16="http://schemas.microsoft.com/office/drawing/2014/main" id="{3F558266-8E10-60D8-B9E3-8005817C4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8261234" y="3309555"/>
                <a:ext cx="522303" cy="522303"/>
              </a:xfrm>
              <a:prstGeom prst="rect">
                <a:avLst/>
              </a:prstGeom>
            </p:spPr>
          </p:pic>
          <p:cxnSp>
            <p:nvCxnSpPr>
              <p:cNvPr id="44" name="Gerader Verbinder 51">
                <a:extLst>
                  <a:ext uri="{FF2B5EF4-FFF2-40B4-BE49-F238E27FC236}">
                    <a16:creationId xmlns:a16="http://schemas.microsoft.com/office/drawing/2014/main" id="{66F32F0E-FE8B-23D7-1CEB-3285C2A864E6}"/>
                  </a:ext>
                </a:extLst>
              </p:cNvPr>
              <p:cNvCxnSpPr/>
              <p:nvPr/>
            </p:nvCxnSpPr>
            <p:spPr>
              <a:xfrm>
                <a:off x="8441685" y="3446385"/>
                <a:ext cx="158107" cy="0"/>
              </a:xfrm>
              <a:prstGeom prst="line">
                <a:avLst/>
              </a:prstGeom>
              <a:ln w="571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7" name="Grafik 48" descr="Inventar mit einfarbiger Füllung">
            <a:extLst>
              <a:ext uri="{FF2B5EF4-FFF2-40B4-BE49-F238E27FC236}">
                <a16:creationId xmlns:a16="http://schemas.microsoft.com/office/drawing/2014/main" id="{68A965B9-F7FE-A68F-6B23-E323BBBB9FA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17924148">
            <a:off x="3932042" y="2506307"/>
            <a:ext cx="647826" cy="647826"/>
          </a:xfrm>
          <a:prstGeom prst="rect">
            <a:avLst/>
          </a:prstGeom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5D65B3DA-E3F4-8D1E-1E26-9989810BDD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0800000">
            <a:off x="7813704" y="2487828"/>
            <a:ext cx="2412598" cy="536133"/>
          </a:xfrm>
          <a:prstGeom prst="rect">
            <a:avLst/>
          </a:prstGeom>
        </p:spPr>
      </p:pic>
      <p:sp>
        <p:nvSpPr>
          <p:cNvPr id="49" name="Rechteck 55">
            <a:extLst>
              <a:ext uri="{FF2B5EF4-FFF2-40B4-BE49-F238E27FC236}">
                <a16:creationId xmlns:a16="http://schemas.microsoft.com/office/drawing/2014/main" id="{03320690-9A10-3E28-EF25-439DE21E8B98}"/>
              </a:ext>
            </a:extLst>
          </p:cNvPr>
          <p:cNvSpPr/>
          <p:nvPr/>
        </p:nvSpPr>
        <p:spPr>
          <a:xfrm>
            <a:off x="7985767" y="4212346"/>
            <a:ext cx="2333850" cy="1143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Gobierno: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Incorporación en los planes gestión de residuos en el marco REP.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Comunicaciones y educación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3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3">
            <a:extLst>
              <a:ext uri="{FF2B5EF4-FFF2-40B4-BE49-F238E27FC236}">
                <a16:creationId xmlns:a16="http://schemas.microsoft.com/office/drawing/2014/main" id="{DC72AF1E-1257-0D34-3E35-0665181D6EF7}"/>
              </a:ext>
            </a:extLst>
          </p:cNvPr>
          <p:cNvSpPr/>
          <p:nvPr/>
        </p:nvSpPr>
        <p:spPr>
          <a:xfrm>
            <a:off x="6381750" y="4772670"/>
            <a:ext cx="4996707" cy="1188000"/>
          </a:xfrm>
          <a:custGeom>
            <a:avLst/>
            <a:gdLst/>
            <a:ahLst/>
            <a:cxnLst/>
            <a:rect l="l" t="t" r="r" b="b"/>
            <a:pathLst>
              <a:path w="5938519" h="1718945">
                <a:moveTo>
                  <a:pt x="0" y="1718890"/>
                </a:moveTo>
                <a:lnTo>
                  <a:pt x="0" y="0"/>
                </a:lnTo>
                <a:lnTo>
                  <a:pt x="5697658" y="0"/>
                </a:lnTo>
                <a:lnTo>
                  <a:pt x="5746193" y="4892"/>
                </a:lnTo>
                <a:lnTo>
                  <a:pt x="5791398" y="18924"/>
                </a:lnTo>
                <a:lnTo>
                  <a:pt x="5832306" y="41128"/>
                </a:lnTo>
                <a:lnTo>
                  <a:pt x="5867949" y="70535"/>
                </a:lnTo>
                <a:lnTo>
                  <a:pt x="5897357" y="106177"/>
                </a:lnTo>
                <a:lnTo>
                  <a:pt x="5919562" y="147086"/>
                </a:lnTo>
                <a:lnTo>
                  <a:pt x="5933596" y="192293"/>
                </a:lnTo>
                <a:lnTo>
                  <a:pt x="5938489" y="240830"/>
                </a:lnTo>
                <a:lnTo>
                  <a:pt x="5938489" y="1478059"/>
                </a:lnTo>
                <a:lnTo>
                  <a:pt x="5933596" y="1526596"/>
                </a:lnTo>
                <a:lnTo>
                  <a:pt x="5919562" y="1571803"/>
                </a:lnTo>
                <a:lnTo>
                  <a:pt x="5897357" y="1612712"/>
                </a:lnTo>
                <a:lnTo>
                  <a:pt x="5867949" y="1648354"/>
                </a:lnTo>
                <a:lnTo>
                  <a:pt x="5832306" y="1677761"/>
                </a:lnTo>
                <a:lnTo>
                  <a:pt x="5791398" y="1699965"/>
                </a:lnTo>
                <a:lnTo>
                  <a:pt x="5746193" y="1713997"/>
                </a:lnTo>
                <a:lnTo>
                  <a:pt x="5697658" y="1718890"/>
                </a:lnTo>
                <a:lnTo>
                  <a:pt x="0" y="1718890"/>
                </a:lnTo>
                <a:close/>
              </a:path>
            </a:pathLst>
          </a:custGeom>
          <a:ln w="40218">
            <a:solidFill>
              <a:srgbClr val="A8D14F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bject 4">
            <a:extLst>
              <a:ext uri="{FF2B5EF4-FFF2-40B4-BE49-F238E27FC236}">
                <a16:creationId xmlns:a16="http://schemas.microsoft.com/office/drawing/2014/main" id="{101A620C-4540-5CC7-71D3-D6E2590C6EE4}"/>
              </a:ext>
            </a:extLst>
          </p:cNvPr>
          <p:cNvSpPr/>
          <p:nvPr/>
        </p:nvSpPr>
        <p:spPr>
          <a:xfrm>
            <a:off x="6381751" y="3401410"/>
            <a:ext cx="4996707" cy="1188000"/>
          </a:xfrm>
          <a:custGeom>
            <a:avLst/>
            <a:gdLst/>
            <a:ahLst/>
            <a:cxnLst/>
            <a:rect l="l" t="t" r="r" b="b"/>
            <a:pathLst>
              <a:path w="6304280" h="1718945">
                <a:moveTo>
                  <a:pt x="0" y="1718890"/>
                </a:moveTo>
                <a:lnTo>
                  <a:pt x="0" y="0"/>
                </a:lnTo>
                <a:lnTo>
                  <a:pt x="6063239" y="0"/>
                </a:lnTo>
                <a:lnTo>
                  <a:pt x="6111776" y="4892"/>
                </a:lnTo>
                <a:lnTo>
                  <a:pt x="6156983" y="18924"/>
                </a:lnTo>
                <a:lnTo>
                  <a:pt x="6197892" y="41128"/>
                </a:lnTo>
                <a:lnTo>
                  <a:pt x="6233534" y="70535"/>
                </a:lnTo>
                <a:lnTo>
                  <a:pt x="6262941" y="106177"/>
                </a:lnTo>
                <a:lnTo>
                  <a:pt x="6285144" y="147086"/>
                </a:lnTo>
                <a:lnTo>
                  <a:pt x="6299177" y="192293"/>
                </a:lnTo>
                <a:lnTo>
                  <a:pt x="6304069" y="240830"/>
                </a:lnTo>
                <a:lnTo>
                  <a:pt x="6304069" y="1478059"/>
                </a:lnTo>
                <a:lnTo>
                  <a:pt x="6299177" y="1526596"/>
                </a:lnTo>
                <a:lnTo>
                  <a:pt x="6285144" y="1571803"/>
                </a:lnTo>
                <a:lnTo>
                  <a:pt x="6262941" y="1612712"/>
                </a:lnTo>
                <a:lnTo>
                  <a:pt x="6233534" y="1648354"/>
                </a:lnTo>
                <a:lnTo>
                  <a:pt x="6197892" y="1677761"/>
                </a:lnTo>
                <a:lnTo>
                  <a:pt x="6156983" y="1699965"/>
                </a:lnTo>
                <a:lnTo>
                  <a:pt x="6111776" y="1713997"/>
                </a:lnTo>
                <a:lnTo>
                  <a:pt x="6063239" y="1718890"/>
                </a:lnTo>
                <a:lnTo>
                  <a:pt x="0" y="1718890"/>
                </a:lnTo>
                <a:close/>
              </a:path>
            </a:pathLst>
          </a:custGeom>
          <a:ln w="40218">
            <a:solidFill>
              <a:srgbClr val="35B2EF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bject 5">
            <a:extLst>
              <a:ext uri="{FF2B5EF4-FFF2-40B4-BE49-F238E27FC236}">
                <a16:creationId xmlns:a16="http://schemas.microsoft.com/office/drawing/2014/main" id="{D6597C48-321B-E724-71F3-959D88CB964F}"/>
              </a:ext>
            </a:extLst>
          </p:cNvPr>
          <p:cNvSpPr/>
          <p:nvPr/>
        </p:nvSpPr>
        <p:spPr>
          <a:xfrm>
            <a:off x="6381751" y="2028996"/>
            <a:ext cx="4996707" cy="1188000"/>
          </a:xfrm>
          <a:custGeom>
            <a:avLst/>
            <a:gdLst/>
            <a:ahLst/>
            <a:cxnLst/>
            <a:rect l="l" t="t" r="r" b="b"/>
            <a:pathLst>
              <a:path w="6304280" h="1718945">
                <a:moveTo>
                  <a:pt x="0" y="1718890"/>
                </a:moveTo>
                <a:lnTo>
                  <a:pt x="0" y="0"/>
                </a:lnTo>
                <a:lnTo>
                  <a:pt x="6063239" y="0"/>
                </a:lnTo>
                <a:lnTo>
                  <a:pt x="6111776" y="4892"/>
                </a:lnTo>
                <a:lnTo>
                  <a:pt x="6156983" y="18924"/>
                </a:lnTo>
                <a:lnTo>
                  <a:pt x="6197892" y="41128"/>
                </a:lnTo>
                <a:lnTo>
                  <a:pt x="6233534" y="70535"/>
                </a:lnTo>
                <a:lnTo>
                  <a:pt x="6262941" y="106177"/>
                </a:lnTo>
                <a:lnTo>
                  <a:pt x="6285144" y="147086"/>
                </a:lnTo>
                <a:lnTo>
                  <a:pt x="6299177" y="192293"/>
                </a:lnTo>
                <a:lnTo>
                  <a:pt x="6304069" y="240830"/>
                </a:lnTo>
                <a:lnTo>
                  <a:pt x="6304069" y="1478059"/>
                </a:lnTo>
                <a:lnTo>
                  <a:pt x="6299177" y="1526596"/>
                </a:lnTo>
                <a:lnTo>
                  <a:pt x="6285144" y="1571803"/>
                </a:lnTo>
                <a:lnTo>
                  <a:pt x="6262941" y="1612712"/>
                </a:lnTo>
                <a:lnTo>
                  <a:pt x="6233534" y="1648354"/>
                </a:lnTo>
                <a:lnTo>
                  <a:pt x="6197892" y="1677761"/>
                </a:lnTo>
                <a:lnTo>
                  <a:pt x="6156983" y="1699965"/>
                </a:lnTo>
                <a:lnTo>
                  <a:pt x="6111776" y="1713997"/>
                </a:lnTo>
                <a:lnTo>
                  <a:pt x="6063239" y="1718890"/>
                </a:lnTo>
                <a:lnTo>
                  <a:pt x="0" y="1718890"/>
                </a:lnTo>
                <a:close/>
              </a:path>
            </a:pathLst>
          </a:custGeom>
          <a:ln w="40218">
            <a:solidFill>
              <a:srgbClr val="A8D14F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bject 6">
            <a:extLst>
              <a:ext uri="{FF2B5EF4-FFF2-40B4-BE49-F238E27FC236}">
                <a16:creationId xmlns:a16="http://schemas.microsoft.com/office/drawing/2014/main" id="{FD3739C4-2A63-1C91-7894-C5A7BB38C829}"/>
              </a:ext>
            </a:extLst>
          </p:cNvPr>
          <p:cNvSpPr/>
          <p:nvPr/>
        </p:nvSpPr>
        <p:spPr>
          <a:xfrm>
            <a:off x="6411732" y="653772"/>
            <a:ext cx="4966726" cy="1188000"/>
          </a:xfrm>
          <a:custGeom>
            <a:avLst/>
            <a:gdLst/>
            <a:ahLst/>
            <a:cxnLst/>
            <a:rect l="l" t="t" r="r" b="b"/>
            <a:pathLst>
              <a:path w="6304280" h="1718945">
                <a:moveTo>
                  <a:pt x="0" y="1718890"/>
                </a:moveTo>
                <a:lnTo>
                  <a:pt x="0" y="0"/>
                </a:lnTo>
                <a:lnTo>
                  <a:pt x="6063239" y="0"/>
                </a:lnTo>
                <a:lnTo>
                  <a:pt x="6111776" y="4892"/>
                </a:lnTo>
                <a:lnTo>
                  <a:pt x="6156983" y="18924"/>
                </a:lnTo>
                <a:lnTo>
                  <a:pt x="6197892" y="41128"/>
                </a:lnTo>
                <a:lnTo>
                  <a:pt x="6233534" y="70535"/>
                </a:lnTo>
                <a:lnTo>
                  <a:pt x="6262941" y="106177"/>
                </a:lnTo>
                <a:lnTo>
                  <a:pt x="6285144" y="147086"/>
                </a:lnTo>
                <a:lnTo>
                  <a:pt x="6299177" y="192293"/>
                </a:lnTo>
                <a:lnTo>
                  <a:pt x="6304069" y="240830"/>
                </a:lnTo>
                <a:lnTo>
                  <a:pt x="6304069" y="1478059"/>
                </a:lnTo>
                <a:lnTo>
                  <a:pt x="6299177" y="1526596"/>
                </a:lnTo>
                <a:lnTo>
                  <a:pt x="6285144" y="1571803"/>
                </a:lnTo>
                <a:lnTo>
                  <a:pt x="6262941" y="1612712"/>
                </a:lnTo>
                <a:lnTo>
                  <a:pt x="6233534" y="1648354"/>
                </a:lnTo>
                <a:lnTo>
                  <a:pt x="6197892" y="1677761"/>
                </a:lnTo>
                <a:lnTo>
                  <a:pt x="6156983" y="1699965"/>
                </a:lnTo>
                <a:lnTo>
                  <a:pt x="6111776" y="1713997"/>
                </a:lnTo>
                <a:lnTo>
                  <a:pt x="6063239" y="1718890"/>
                </a:lnTo>
                <a:lnTo>
                  <a:pt x="0" y="1718890"/>
                </a:lnTo>
                <a:close/>
              </a:path>
            </a:pathLst>
          </a:custGeom>
          <a:ln w="40218">
            <a:solidFill>
              <a:srgbClr val="35B2EF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0" y="6040204"/>
            <a:ext cx="12192000" cy="817800"/>
          </a:xfrm>
          <a:prstGeom prst="rect">
            <a:avLst/>
          </a:prstGeom>
          <a:solidFill>
            <a:srgbClr val="1F2F4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34908"/>
            <a:ext cx="924426" cy="4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6422" y="6064819"/>
            <a:ext cx="1943819" cy="775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98864EB-6CDE-B501-8CFD-2B0CC623943D}"/>
              </a:ext>
            </a:extLst>
          </p:cNvPr>
          <p:cNvSpPr txBox="1"/>
          <p:nvPr/>
        </p:nvSpPr>
        <p:spPr>
          <a:xfrm>
            <a:off x="329784" y="194692"/>
            <a:ext cx="941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s-CO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Marco conceptual de los Planes Posconsumo de Medicamentos</a:t>
            </a: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90" name="Grupo 89">
            <a:extLst>
              <a:ext uri="{FF2B5EF4-FFF2-40B4-BE49-F238E27FC236}">
                <a16:creationId xmlns:a16="http://schemas.microsoft.com/office/drawing/2014/main" id="{1BBCADDE-778E-0CC6-A782-5D6B0A7B4ABC}"/>
              </a:ext>
            </a:extLst>
          </p:cNvPr>
          <p:cNvGrpSpPr/>
          <p:nvPr/>
        </p:nvGrpSpPr>
        <p:grpSpPr>
          <a:xfrm>
            <a:off x="924426" y="533246"/>
            <a:ext cx="5822072" cy="5489699"/>
            <a:chOff x="3886430" y="1690590"/>
            <a:chExt cx="6759575" cy="8674295"/>
          </a:xfrm>
        </p:grpSpPr>
        <p:grpSp>
          <p:nvGrpSpPr>
            <p:cNvPr id="74" name="object 11">
              <a:extLst>
                <a:ext uri="{FF2B5EF4-FFF2-40B4-BE49-F238E27FC236}">
                  <a16:creationId xmlns:a16="http://schemas.microsoft.com/office/drawing/2014/main" id="{7E50499D-7149-5329-AF12-FC3BE1EA4C8B}"/>
                </a:ext>
              </a:extLst>
            </p:cNvPr>
            <p:cNvGrpSpPr/>
            <p:nvPr/>
          </p:nvGrpSpPr>
          <p:grpSpPr>
            <a:xfrm>
              <a:off x="3886430" y="1690590"/>
              <a:ext cx="6759575" cy="8560435"/>
              <a:chOff x="3886430" y="1690590"/>
              <a:chExt cx="6759575" cy="8560435"/>
            </a:xfrm>
          </p:grpSpPr>
          <p:sp>
            <p:nvSpPr>
              <p:cNvPr id="75" name="object 12">
                <a:extLst>
                  <a:ext uri="{FF2B5EF4-FFF2-40B4-BE49-F238E27FC236}">
                    <a16:creationId xmlns:a16="http://schemas.microsoft.com/office/drawing/2014/main" id="{61FF00AF-5340-0288-3D20-F72DD0194396}"/>
                  </a:ext>
                </a:extLst>
              </p:cNvPr>
              <p:cNvSpPr/>
              <p:nvPr/>
            </p:nvSpPr>
            <p:spPr>
              <a:xfrm>
                <a:off x="3886430" y="1843691"/>
                <a:ext cx="5026025" cy="8407400"/>
              </a:xfrm>
              <a:custGeom>
                <a:avLst/>
                <a:gdLst/>
                <a:ahLst/>
                <a:cxnLst/>
                <a:rect l="l" t="t" r="r" b="b"/>
                <a:pathLst>
                  <a:path w="5026025" h="8407400">
                    <a:moveTo>
                      <a:pt x="4659543" y="0"/>
                    </a:moveTo>
                    <a:lnTo>
                      <a:pt x="366480" y="0"/>
                    </a:lnTo>
                    <a:lnTo>
                      <a:pt x="320510" y="2855"/>
                    </a:lnTo>
                    <a:lnTo>
                      <a:pt x="276243" y="11192"/>
                    </a:lnTo>
                    <a:lnTo>
                      <a:pt x="234024" y="24668"/>
                    </a:lnTo>
                    <a:lnTo>
                      <a:pt x="194196" y="42938"/>
                    </a:lnTo>
                    <a:lnTo>
                      <a:pt x="157102" y="65661"/>
                    </a:lnTo>
                    <a:lnTo>
                      <a:pt x="123086" y="92491"/>
                    </a:lnTo>
                    <a:lnTo>
                      <a:pt x="92491" y="123086"/>
                    </a:lnTo>
                    <a:lnTo>
                      <a:pt x="65661" y="157102"/>
                    </a:lnTo>
                    <a:lnTo>
                      <a:pt x="42938" y="194196"/>
                    </a:lnTo>
                    <a:lnTo>
                      <a:pt x="24668" y="234024"/>
                    </a:lnTo>
                    <a:lnTo>
                      <a:pt x="11192" y="276243"/>
                    </a:lnTo>
                    <a:lnTo>
                      <a:pt x="2855" y="320510"/>
                    </a:lnTo>
                    <a:lnTo>
                      <a:pt x="0" y="366480"/>
                    </a:lnTo>
                    <a:lnTo>
                      <a:pt x="0" y="8040414"/>
                    </a:lnTo>
                    <a:lnTo>
                      <a:pt x="2855" y="8086385"/>
                    </a:lnTo>
                    <a:lnTo>
                      <a:pt x="11192" y="8130652"/>
                    </a:lnTo>
                    <a:lnTo>
                      <a:pt x="24668" y="8172871"/>
                    </a:lnTo>
                    <a:lnTo>
                      <a:pt x="42938" y="8212699"/>
                    </a:lnTo>
                    <a:lnTo>
                      <a:pt x="65661" y="8249793"/>
                    </a:lnTo>
                    <a:lnTo>
                      <a:pt x="92491" y="8283809"/>
                    </a:lnTo>
                    <a:lnTo>
                      <a:pt x="123086" y="8314404"/>
                    </a:lnTo>
                    <a:lnTo>
                      <a:pt x="157102" y="8341234"/>
                    </a:lnTo>
                    <a:lnTo>
                      <a:pt x="194196" y="8363956"/>
                    </a:lnTo>
                    <a:lnTo>
                      <a:pt x="234024" y="8382227"/>
                    </a:lnTo>
                    <a:lnTo>
                      <a:pt x="276243" y="8395703"/>
                    </a:lnTo>
                    <a:lnTo>
                      <a:pt x="320510" y="8404040"/>
                    </a:lnTo>
                    <a:lnTo>
                      <a:pt x="366480" y="8406895"/>
                    </a:lnTo>
                    <a:lnTo>
                      <a:pt x="4659543" y="8406895"/>
                    </a:lnTo>
                    <a:lnTo>
                      <a:pt x="4705514" y="8404040"/>
                    </a:lnTo>
                    <a:lnTo>
                      <a:pt x="4749781" y="8395703"/>
                    </a:lnTo>
                    <a:lnTo>
                      <a:pt x="4792000" y="8382227"/>
                    </a:lnTo>
                    <a:lnTo>
                      <a:pt x="4831828" y="8363956"/>
                    </a:lnTo>
                    <a:lnTo>
                      <a:pt x="4868922" y="8341234"/>
                    </a:lnTo>
                    <a:lnTo>
                      <a:pt x="4902938" y="8314404"/>
                    </a:lnTo>
                    <a:lnTo>
                      <a:pt x="4933533" y="8283809"/>
                    </a:lnTo>
                    <a:lnTo>
                      <a:pt x="4960363" y="8249793"/>
                    </a:lnTo>
                    <a:lnTo>
                      <a:pt x="4983086" y="8212699"/>
                    </a:lnTo>
                    <a:lnTo>
                      <a:pt x="5001356" y="8172871"/>
                    </a:lnTo>
                    <a:lnTo>
                      <a:pt x="5014832" y="8130652"/>
                    </a:lnTo>
                    <a:lnTo>
                      <a:pt x="5023169" y="8086385"/>
                    </a:lnTo>
                    <a:lnTo>
                      <a:pt x="5026024" y="8040414"/>
                    </a:lnTo>
                    <a:lnTo>
                      <a:pt x="5026024" y="366480"/>
                    </a:lnTo>
                    <a:lnTo>
                      <a:pt x="5023169" y="320510"/>
                    </a:lnTo>
                    <a:lnTo>
                      <a:pt x="5014832" y="276243"/>
                    </a:lnTo>
                    <a:lnTo>
                      <a:pt x="5001356" y="234024"/>
                    </a:lnTo>
                    <a:lnTo>
                      <a:pt x="4983086" y="194196"/>
                    </a:lnTo>
                    <a:lnTo>
                      <a:pt x="4960363" y="157102"/>
                    </a:lnTo>
                    <a:lnTo>
                      <a:pt x="4933533" y="123086"/>
                    </a:lnTo>
                    <a:lnTo>
                      <a:pt x="4902938" y="92491"/>
                    </a:lnTo>
                    <a:lnTo>
                      <a:pt x="4868922" y="65661"/>
                    </a:lnTo>
                    <a:lnTo>
                      <a:pt x="4831828" y="42938"/>
                    </a:lnTo>
                    <a:lnTo>
                      <a:pt x="4792000" y="24668"/>
                    </a:lnTo>
                    <a:lnTo>
                      <a:pt x="4749781" y="11192"/>
                    </a:lnTo>
                    <a:lnTo>
                      <a:pt x="4705514" y="2855"/>
                    </a:lnTo>
                    <a:lnTo>
                      <a:pt x="4659543" y="0"/>
                    </a:lnTo>
                    <a:close/>
                  </a:path>
                </a:pathLst>
              </a:custGeom>
              <a:solidFill>
                <a:srgbClr val="0E3051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object 13">
                <a:extLst>
                  <a:ext uri="{FF2B5EF4-FFF2-40B4-BE49-F238E27FC236}">
                    <a16:creationId xmlns:a16="http://schemas.microsoft.com/office/drawing/2014/main" id="{96A11FF6-4814-95DE-9A8C-3DC0FB806555}"/>
                  </a:ext>
                </a:extLst>
              </p:cNvPr>
              <p:cNvSpPr/>
              <p:nvPr/>
            </p:nvSpPr>
            <p:spPr>
              <a:xfrm>
                <a:off x="8139305" y="6048074"/>
                <a:ext cx="2452370" cy="2567940"/>
              </a:xfrm>
              <a:custGeom>
                <a:avLst/>
                <a:gdLst/>
                <a:ahLst/>
                <a:cxnLst/>
                <a:rect l="l" t="t" r="r" b="b"/>
                <a:pathLst>
                  <a:path w="2452370" h="2567940">
                    <a:moveTo>
                      <a:pt x="1896277" y="0"/>
                    </a:moveTo>
                    <a:lnTo>
                      <a:pt x="0" y="0"/>
                    </a:lnTo>
                    <a:lnTo>
                      <a:pt x="0" y="2140081"/>
                    </a:lnTo>
                    <a:lnTo>
                      <a:pt x="1252537" y="2140081"/>
                    </a:lnTo>
                    <a:lnTo>
                      <a:pt x="2237115" y="2567586"/>
                    </a:lnTo>
                    <a:lnTo>
                      <a:pt x="2237115" y="1339111"/>
                    </a:lnTo>
                    <a:lnTo>
                      <a:pt x="2452019" y="1051570"/>
                    </a:lnTo>
                    <a:lnTo>
                      <a:pt x="2237115" y="738647"/>
                    </a:lnTo>
                    <a:lnTo>
                      <a:pt x="2237115" y="362135"/>
                    </a:lnTo>
                    <a:lnTo>
                      <a:pt x="2234003" y="312995"/>
                    </a:lnTo>
                    <a:lnTo>
                      <a:pt x="2224940" y="265864"/>
                    </a:lnTo>
                    <a:lnTo>
                      <a:pt x="2210331" y="221175"/>
                    </a:lnTo>
                    <a:lnTo>
                      <a:pt x="2190582" y="179357"/>
                    </a:lnTo>
                    <a:lnTo>
                      <a:pt x="2166099" y="140844"/>
                    </a:lnTo>
                    <a:lnTo>
                      <a:pt x="2137288" y="106066"/>
                    </a:lnTo>
                    <a:lnTo>
                      <a:pt x="2104555" y="75454"/>
                    </a:lnTo>
                    <a:lnTo>
                      <a:pt x="2068307" y="49441"/>
                    </a:lnTo>
                    <a:lnTo>
                      <a:pt x="2028949" y="28458"/>
                    </a:lnTo>
                    <a:lnTo>
                      <a:pt x="1986887" y="12935"/>
                    </a:lnTo>
                    <a:lnTo>
                      <a:pt x="1942528" y="3305"/>
                    </a:lnTo>
                    <a:lnTo>
                      <a:pt x="1896277" y="0"/>
                    </a:lnTo>
                    <a:close/>
                  </a:path>
                </a:pathLst>
              </a:custGeom>
              <a:solidFill>
                <a:srgbClr val="FFF1C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object 14">
                <a:extLst>
                  <a:ext uri="{FF2B5EF4-FFF2-40B4-BE49-F238E27FC236}">
                    <a16:creationId xmlns:a16="http://schemas.microsoft.com/office/drawing/2014/main" id="{197EAB3F-6BFA-B726-3307-0D50D32FB087}"/>
                  </a:ext>
                </a:extLst>
              </p:cNvPr>
              <p:cNvSpPr/>
              <p:nvPr/>
            </p:nvSpPr>
            <p:spPr>
              <a:xfrm>
                <a:off x="8139305" y="6048074"/>
                <a:ext cx="2452370" cy="2567940"/>
              </a:xfrm>
              <a:custGeom>
                <a:avLst/>
                <a:gdLst/>
                <a:ahLst/>
                <a:cxnLst/>
                <a:rect l="l" t="t" r="r" b="b"/>
                <a:pathLst>
                  <a:path w="2452370" h="2567940">
                    <a:moveTo>
                      <a:pt x="0" y="2140081"/>
                    </a:moveTo>
                    <a:lnTo>
                      <a:pt x="0" y="0"/>
                    </a:lnTo>
                    <a:lnTo>
                      <a:pt x="1896277" y="0"/>
                    </a:lnTo>
                    <a:lnTo>
                      <a:pt x="1942528" y="3305"/>
                    </a:lnTo>
                    <a:lnTo>
                      <a:pt x="1986887" y="12935"/>
                    </a:lnTo>
                    <a:lnTo>
                      <a:pt x="2028949" y="28458"/>
                    </a:lnTo>
                    <a:lnTo>
                      <a:pt x="2068307" y="49441"/>
                    </a:lnTo>
                    <a:lnTo>
                      <a:pt x="2104555" y="75454"/>
                    </a:lnTo>
                    <a:lnTo>
                      <a:pt x="2137288" y="106066"/>
                    </a:lnTo>
                    <a:lnTo>
                      <a:pt x="2166099" y="140844"/>
                    </a:lnTo>
                    <a:lnTo>
                      <a:pt x="2190582" y="179357"/>
                    </a:lnTo>
                    <a:lnTo>
                      <a:pt x="2210331" y="221175"/>
                    </a:lnTo>
                    <a:lnTo>
                      <a:pt x="2224940" y="265864"/>
                    </a:lnTo>
                    <a:lnTo>
                      <a:pt x="2234003" y="312995"/>
                    </a:lnTo>
                    <a:lnTo>
                      <a:pt x="2237115" y="362135"/>
                    </a:lnTo>
                    <a:lnTo>
                      <a:pt x="2237115" y="738647"/>
                    </a:lnTo>
                    <a:lnTo>
                      <a:pt x="2452019" y="1051570"/>
                    </a:lnTo>
                    <a:lnTo>
                      <a:pt x="2237115" y="1339111"/>
                    </a:lnTo>
                    <a:lnTo>
                      <a:pt x="2237115" y="2567586"/>
                    </a:lnTo>
                    <a:lnTo>
                      <a:pt x="1252537" y="2140081"/>
                    </a:lnTo>
                    <a:lnTo>
                      <a:pt x="0" y="2140081"/>
                    </a:lnTo>
                    <a:close/>
                  </a:path>
                </a:pathLst>
              </a:custGeom>
              <a:ln w="10808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object 15">
                <a:extLst>
                  <a:ext uri="{FF2B5EF4-FFF2-40B4-BE49-F238E27FC236}">
                    <a16:creationId xmlns:a16="http://schemas.microsoft.com/office/drawing/2014/main" id="{4DF74944-92BD-AB06-D627-02F63BF604D3}"/>
                  </a:ext>
                </a:extLst>
              </p:cNvPr>
              <p:cNvSpPr/>
              <p:nvPr/>
            </p:nvSpPr>
            <p:spPr>
              <a:xfrm>
                <a:off x="8139305" y="1744883"/>
                <a:ext cx="2452370" cy="2567940"/>
              </a:xfrm>
              <a:custGeom>
                <a:avLst/>
                <a:gdLst/>
                <a:ahLst/>
                <a:cxnLst/>
                <a:rect l="l" t="t" r="r" b="b"/>
                <a:pathLst>
                  <a:path w="2452370" h="2567940">
                    <a:moveTo>
                      <a:pt x="1896277" y="0"/>
                    </a:moveTo>
                    <a:lnTo>
                      <a:pt x="0" y="0"/>
                    </a:lnTo>
                    <a:lnTo>
                      <a:pt x="0" y="2140081"/>
                    </a:lnTo>
                    <a:lnTo>
                      <a:pt x="1252537" y="2140081"/>
                    </a:lnTo>
                    <a:lnTo>
                      <a:pt x="2237115" y="2567586"/>
                    </a:lnTo>
                    <a:lnTo>
                      <a:pt x="2237115" y="1339111"/>
                    </a:lnTo>
                    <a:lnTo>
                      <a:pt x="2452019" y="1051570"/>
                    </a:lnTo>
                    <a:lnTo>
                      <a:pt x="2237115" y="738647"/>
                    </a:lnTo>
                    <a:lnTo>
                      <a:pt x="2237115" y="362135"/>
                    </a:lnTo>
                    <a:lnTo>
                      <a:pt x="2234003" y="312995"/>
                    </a:lnTo>
                    <a:lnTo>
                      <a:pt x="2224940" y="265864"/>
                    </a:lnTo>
                    <a:lnTo>
                      <a:pt x="2210331" y="221175"/>
                    </a:lnTo>
                    <a:lnTo>
                      <a:pt x="2190582" y="179357"/>
                    </a:lnTo>
                    <a:lnTo>
                      <a:pt x="2166099" y="140844"/>
                    </a:lnTo>
                    <a:lnTo>
                      <a:pt x="2137288" y="106066"/>
                    </a:lnTo>
                    <a:lnTo>
                      <a:pt x="2104555" y="75454"/>
                    </a:lnTo>
                    <a:lnTo>
                      <a:pt x="2068307" y="49441"/>
                    </a:lnTo>
                    <a:lnTo>
                      <a:pt x="2028949" y="28458"/>
                    </a:lnTo>
                    <a:lnTo>
                      <a:pt x="1986887" y="12935"/>
                    </a:lnTo>
                    <a:lnTo>
                      <a:pt x="1942528" y="3305"/>
                    </a:lnTo>
                    <a:lnTo>
                      <a:pt x="1896277" y="0"/>
                    </a:lnTo>
                    <a:close/>
                  </a:path>
                </a:pathLst>
              </a:custGeom>
              <a:solidFill>
                <a:srgbClr val="EFEFEF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object 16">
                <a:extLst>
                  <a:ext uri="{FF2B5EF4-FFF2-40B4-BE49-F238E27FC236}">
                    <a16:creationId xmlns:a16="http://schemas.microsoft.com/office/drawing/2014/main" id="{D3F91B33-1659-ACAB-9A24-458B75A94A76}"/>
                  </a:ext>
                </a:extLst>
              </p:cNvPr>
              <p:cNvSpPr/>
              <p:nvPr/>
            </p:nvSpPr>
            <p:spPr>
              <a:xfrm>
                <a:off x="8139305" y="1744883"/>
                <a:ext cx="2452370" cy="2567940"/>
              </a:xfrm>
              <a:custGeom>
                <a:avLst/>
                <a:gdLst/>
                <a:ahLst/>
                <a:cxnLst/>
                <a:rect l="l" t="t" r="r" b="b"/>
                <a:pathLst>
                  <a:path w="2452370" h="2567940">
                    <a:moveTo>
                      <a:pt x="0" y="2140081"/>
                    </a:moveTo>
                    <a:lnTo>
                      <a:pt x="0" y="0"/>
                    </a:lnTo>
                    <a:lnTo>
                      <a:pt x="1896277" y="0"/>
                    </a:lnTo>
                    <a:lnTo>
                      <a:pt x="1942528" y="3305"/>
                    </a:lnTo>
                    <a:lnTo>
                      <a:pt x="1986887" y="12935"/>
                    </a:lnTo>
                    <a:lnTo>
                      <a:pt x="2028949" y="28458"/>
                    </a:lnTo>
                    <a:lnTo>
                      <a:pt x="2068307" y="49441"/>
                    </a:lnTo>
                    <a:lnTo>
                      <a:pt x="2104555" y="75454"/>
                    </a:lnTo>
                    <a:lnTo>
                      <a:pt x="2137288" y="106066"/>
                    </a:lnTo>
                    <a:lnTo>
                      <a:pt x="2166099" y="140844"/>
                    </a:lnTo>
                    <a:lnTo>
                      <a:pt x="2190582" y="179357"/>
                    </a:lnTo>
                    <a:lnTo>
                      <a:pt x="2210331" y="221175"/>
                    </a:lnTo>
                    <a:lnTo>
                      <a:pt x="2224940" y="265864"/>
                    </a:lnTo>
                    <a:lnTo>
                      <a:pt x="2234003" y="312995"/>
                    </a:lnTo>
                    <a:lnTo>
                      <a:pt x="2237115" y="362135"/>
                    </a:lnTo>
                    <a:lnTo>
                      <a:pt x="2237115" y="738647"/>
                    </a:lnTo>
                    <a:lnTo>
                      <a:pt x="2452019" y="1051570"/>
                    </a:lnTo>
                    <a:lnTo>
                      <a:pt x="2237115" y="1339111"/>
                    </a:lnTo>
                    <a:lnTo>
                      <a:pt x="2237115" y="2567586"/>
                    </a:lnTo>
                    <a:lnTo>
                      <a:pt x="1252537" y="2140081"/>
                    </a:lnTo>
                    <a:lnTo>
                      <a:pt x="0" y="2140081"/>
                    </a:lnTo>
                    <a:close/>
                  </a:path>
                </a:pathLst>
              </a:custGeom>
              <a:ln w="10808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object 17">
                <a:extLst>
                  <a:ext uri="{FF2B5EF4-FFF2-40B4-BE49-F238E27FC236}">
                    <a16:creationId xmlns:a16="http://schemas.microsoft.com/office/drawing/2014/main" id="{8E861895-D228-D08E-A399-A6897E98BDB8}"/>
                  </a:ext>
                </a:extLst>
              </p:cNvPr>
              <p:cNvSpPr/>
              <p:nvPr/>
            </p:nvSpPr>
            <p:spPr>
              <a:xfrm>
                <a:off x="8139305" y="1759133"/>
                <a:ext cx="2452370" cy="2567940"/>
              </a:xfrm>
              <a:custGeom>
                <a:avLst/>
                <a:gdLst/>
                <a:ahLst/>
                <a:cxnLst/>
                <a:rect l="l" t="t" r="r" b="b"/>
                <a:pathLst>
                  <a:path w="2452370" h="2567940">
                    <a:moveTo>
                      <a:pt x="1896277" y="0"/>
                    </a:moveTo>
                    <a:lnTo>
                      <a:pt x="0" y="0"/>
                    </a:lnTo>
                    <a:lnTo>
                      <a:pt x="0" y="2140081"/>
                    </a:lnTo>
                    <a:lnTo>
                      <a:pt x="1252537" y="2140081"/>
                    </a:lnTo>
                    <a:lnTo>
                      <a:pt x="2237115" y="2567586"/>
                    </a:lnTo>
                    <a:lnTo>
                      <a:pt x="2237115" y="1339111"/>
                    </a:lnTo>
                    <a:lnTo>
                      <a:pt x="2452019" y="1051570"/>
                    </a:lnTo>
                    <a:lnTo>
                      <a:pt x="2237115" y="738647"/>
                    </a:lnTo>
                    <a:lnTo>
                      <a:pt x="2237115" y="362135"/>
                    </a:lnTo>
                    <a:lnTo>
                      <a:pt x="2234003" y="312995"/>
                    </a:lnTo>
                    <a:lnTo>
                      <a:pt x="2224940" y="265864"/>
                    </a:lnTo>
                    <a:lnTo>
                      <a:pt x="2210331" y="221175"/>
                    </a:lnTo>
                    <a:lnTo>
                      <a:pt x="2190582" y="179357"/>
                    </a:lnTo>
                    <a:lnTo>
                      <a:pt x="2166099" y="140844"/>
                    </a:lnTo>
                    <a:lnTo>
                      <a:pt x="2137288" y="106066"/>
                    </a:lnTo>
                    <a:lnTo>
                      <a:pt x="2104555" y="75454"/>
                    </a:lnTo>
                    <a:lnTo>
                      <a:pt x="2068307" y="49441"/>
                    </a:lnTo>
                    <a:lnTo>
                      <a:pt x="2028949" y="28458"/>
                    </a:lnTo>
                    <a:lnTo>
                      <a:pt x="1986887" y="12935"/>
                    </a:lnTo>
                    <a:lnTo>
                      <a:pt x="1942528" y="3305"/>
                    </a:lnTo>
                    <a:lnTo>
                      <a:pt x="1896277" y="0"/>
                    </a:lnTo>
                    <a:close/>
                  </a:path>
                </a:pathLst>
              </a:custGeom>
              <a:solidFill>
                <a:srgbClr val="BAE4F9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object 18">
                <a:extLst>
                  <a:ext uri="{FF2B5EF4-FFF2-40B4-BE49-F238E27FC236}">
                    <a16:creationId xmlns:a16="http://schemas.microsoft.com/office/drawing/2014/main" id="{82CD38BD-1DEC-35E9-9B67-DCEDB659B00F}"/>
                  </a:ext>
                </a:extLst>
              </p:cNvPr>
              <p:cNvSpPr/>
              <p:nvPr/>
            </p:nvSpPr>
            <p:spPr>
              <a:xfrm>
                <a:off x="8139305" y="1759133"/>
                <a:ext cx="2452370" cy="2567940"/>
              </a:xfrm>
              <a:custGeom>
                <a:avLst/>
                <a:gdLst/>
                <a:ahLst/>
                <a:cxnLst/>
                <a:rect l="l" t="t" r="r" b="b"/>
                <a:pathLst>
                  <a:path w="2452370" h="2567940">
                    <a:moveTo>
                      <a:pt x="0" y="2140081"/>
                    </a:moveTo>
                    <a:lnTo>
                      <a:pt x="0" y="0"/>
                    </a:lnTo>
                    <a:lnTo>
                      <a:pt x="1896277" y="0"/>
                    </a:lnTo>
                    <a:lnTo>
                      <a:pt x="1942528" y="3305"/>
                    </a:lnTo>
                    <a:lnTo>
                      <a:pt x="1986887" y="12935"/>
                    </a:lnTo>
                    <a:lnTo>
                      <a:pt x="2028949" y="28458"/>
                    </a:lnTo>
                    <a:lnTo>
                      <a:pt x="2068307" y="49441"/>
                    </a:lnTo>
                    <a:lnTo>
                      <a:pt x="2104555" y="75454"/>
                    </a:lnTo>
                    <a:lnTo>
                      <a:pt x="2137288" y="106066"/>
                    </a:lnTo>
                    <a:lnTo>
                      <a:pt x="2166099" y="140844"/>
                    </a:lnTo>
                    <a:lnTo>
                      <a:pt x="2190582" y="179357"/>
                    </a:lnTo>
                    <a:lnTo>
                      <a:pt x="2210331" y="221175"/>
                    </a:lnTo>
                    <a:lnTo>
                      <a:pt x="2224940" y="265864"/>
                    </a:lnTo>
                    <a:lnTo>
                      <a:pt x="2234003" y="312995"/>
                    </a:lnTo>
                    <a:lnTo>
                      <a:pt x="2237115" y="362135"/>
                    </a:lnTo>
                    <a:lnTo>
                      <a:pt x="2237115" y="738647"/>
                    </a:lnTo>
                    <a:lnTo>
                      <a:pt x="2452019" y="1051570"/>
                    </a:lnTo>
                    <a:lnTo>
                      <a:pt x="2237115" y="1339111"/>
                    </a:lnTo>
                    <a:lnTo>
                      <a:pt x="2237115" y="2567586"/>
                    </a:lnTo>
                    <a:lnTo>
                      <a:pt x="1252537" y="2140081"/>
                    </a:lnTo>
                    <a:lnTo>
                      <a:pt x="0" y="2140081"/>
                    </a:lnTo>
                    <a:close/>
                  </a:path>
                </a:pathLst>
              </a:custGeom>
              <a:ln w="10808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" name="object 20">
              <a:extLst>
                <a:ext uri="{FF2B5EF4-FFF2-40B4-BE49-F238E27FC236}">
                  <a16:creationId xmlns:a16="http://schemas.microsoft.com/office/drawing/2014/main" id="{0C908091-BDDE-ABEB-6A81-F4E5C228973A}"/>
                </a:ext>
              </a:extLst>
            </p:cNvPr>
            <p:cNvGrpSpPr/>
            <p:nvPr/>
          </p:nvGrpSpPr>
          <p:grpSpPr>
            <a:xfrm>
              <a:off x="8085013" y="3827050"/>
              <a:ext cx="2560955" cy="2676525"/>
              <a:chOff x="8085013" y="3827050"/>
              <a:chExt cx="2560955" cy="2676525"/>
            </a:xfrm>
          </p:grpSpPr>
          <p:sp>
            <p:nvSpPr>
              <p:cNvPr id="83" name="object 21">
                <a:extLst>
                  <a:ext uri="{FF2B5EF4-FFF2-40B4-BE49-F238E27FC236}">
                    <a16:creationId xmlns:a16="http://schemas.microsoft.com/office/drawing/2014/main" id="{1BBB884F-8FA4-C9AE-9715-0273C9D3E5FE}"/>
                  </a:ext>
                </a:extLst>
              </p:cNvPr>
              <p:cNvSpPr/>
              <p:nvPr/>
            </p:nvSpPr>
            <p:spPr>
              <a:xfrm>
                <a:off x="8139305" y="3881342"/>
                <a:ext cx="2452370" cy="2567940"/>
              </a:xfrm>
              <a:custGeom>
                <a:avLst/>
                <a:gdLst/>
                <a:ahLst/>
                <a:cxnLst/>
                <a:rect l="l" t="t" r="r" b="b"/>
                <a:pathLst>
                  <a:path w="2452370" h="2567940">
                    <a:moveTo>
                      <a:pt x="1896277" y="0"/>
                    </a:moveTo>
                    <a:lnTo>
                      <a:pt x="0" y="0"/>
                    </a:lnTo>
                    <a:lnTo>
                      <a:pt x="0" y="2140081"/>
                    </a:lnTo>
                    <a:lnTo>
                      <a:pt x="1252537" y="2140081"/>
                    </a:lnTo>
                    <a:lnTo>
                      <a:pt x="2237115" y="2567586"/>
                    </a:lnTo>
                    <a:lnTo>
                      <a:pt x="2237115" y="1339111"/>
                    </a:lnTo>
                    <a:lnTo>
                      <a:pt x="2452019" y="1051570"/>
                    </a:lnTo>
                    <a:lnTo>
                      <a:pt x="2237115" y="738647"/>
                    </a:lnTo>
                    <a:lnTo>
                      <a:pt x="2237115" y="362135"/>
                    </a:lnTo>
                    <a:lnTo>
                      <a:pt x="2234003" y="312995"/>
                    </a:lnTo>
                    <a:lnTo>
                      <a:pt x="2224940" y="265864"/>
                    </a:lnTo>
                    <a:lnTo>
                      <a:pt x="2210331" y="221175"/>
                    </a:lnTo>
                    <a:lnTo>
                      <a:pt x="2190582" y="179357"/>
                    </a:lnTo>
                    <a:lnTo>
                      <a:pt x="2166099" y="140844"/>
                    </a:lnTo>
                    <a:lnTo>
                      <a:pt x="2137288" y="106066"/>
                    </a:lnTo>
                    <a:lnTo>
                      <a:pt x="2104555" y="75454"/>
                    </a:lnTo>
                    <a:lnTo>
                      <a:pt x="2068307" y="49441"/>
                    </a:lnTo>
                    <a:lnTo>
                      <a:pt x="2028949" y="28458"/>
                    </a:lnTo>
                    <a:lnTo>
                      <a:pt x="1986887" y="12935"/>
                    </a:lnTo>
                    <a:lnTo>
                      <a:pt x="1942528" y="3305"/>
                    </a:lnTo>
                    <a:lnTo>
                      <a:pt x="1896277" y="0"/>
                    </a:lnTo>
                    <a:close/>
                  </a:path>
                </a:pathLst>
              </a:custGeom>
              <a:solidFill>
                <a:srgbClr val="CDE0B5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object 22">
                <a:extLst>
                  <a:ext uri="{FF2B5EF4-FFF2-40B4-BE49-F238E27FC236}">
                    <a16:creationId xmlns:a16="http://schemas.microsoft.com/office/drawing/2014/main" id="{A101FA7C-23FC-638A-4D11-03980E04E7AC}"/>
                  </a:ext>
                </a:extLst>
              </p:cNvPr>
              <p:cNvSpPr/>
              <p:nvPr/>
            </p:nvSpPr>
            <p:spPr>
              <a:xfrm>
                <a:off x="8139305" y="3881342"/>
                <a:ext cx="2452370" cy="2567940"/>
              </a:xfrm>
              <a:custGeom>
                <a:avLst/>
                <a:gdLst/>
                <a:ahLst/>
                <a:cxnLst/>
                <a:rect l="l" t="t" r="r" b="b"/>
                <a:pathLst>
                  <a:path w="2452370" h="2567940">
                    <a:moveTo>
                      <a:pt x="0" y="2140081"/>
                    </a:moveTo>
                    <a:lnTo>
                      <a:pt x="0" y="0"/>
                    </a:lnTo>
                    <a:lnTo>
                      <a:pt x="1896277" y="0"/>
                    </a:lnTo>
                    <a:lnTo>
                      <a:pt x="1942528" y="3305"/>
                    </a:lnTo>
                    <a:lnTo>
                      <a:pt x="1986887" y="12935"/>
                    </a:lnTo>
                    <a:lnTo>
                      <a:pt x="2028949" y="28458"/>
                    </a:lnTo>
                    <a:lnTo>
                      <a:pt x="2068307" y="49441"/>
                    </a:lnTo>
                    <a:lnTo>
                      <a:pt x="2104555" y="75454"/>
                    </a:lnTo>
                    <a:lnTo>
                      <a:pt x="2137288" y="106066"/>
                    </a:lnTo>
                    <a:lnTo>
                      <a:pt x="2166099" y="140844"/>
                    </a:lnTo>
                    <a:lnTo>
                      <a:pt x="2190582" y="179357"/>
                    </a:lnTo>
                    <a:lnTo>
                      <a:pt x="2210331" y="221175"/>
                    </a:lnTo>
                    <a:lnTo>
                      <a:pt x="2224940" y="265864"/>
                    </a:lnTo>
                    <a:lnTo>
                      <a:pt x="2234003" y="312995"/>
                    </a:lnTo>
                    <a:lnTo>
                      <a:pt x="2237115" y="362135"/>
                    </a:lnTo>
                    <a:lnTo>
                      <a:pt x="2237115" y="738647"/>
                    </a:lnTo>
                    <a:lnTo>
                      <a:pt x="2452019" y="1051570"/>
                    </a:lnTo>
                    <a:lnTo>
                      <a:pt x="2237115" y="1339111"/>
                    </a:lnTo>
                    <a:lnTo>
                      <a:pt x="2237115" y="2567586"/>
                    </a:lnTo>
                    <a:lnTo>
                      <a:pt x="1252537" y="2140081"/>
                    </a:lnTo>
                    <a:lnTo>
                      <a:pt x="0" y="2140081"/>
                    </a:lnTo>
                    <a:close/>
                  </a:path>
                </a:pathLst>
              </a:custGeom>
              <a:ln w="10808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5" name="object 24">
              <a:extLst>
                <a:ext uri="{FF2B5EF4-FFF2-40B4-BE49-F238E27FC236}">
                  <a16:creationId xmlns:a16="http://schemas.microsoft.com/office/drawing/2014/main" id="{E28367D6-A4EF-2CAE-93DA-B0D46EEF1D53}"/>
                </a:ext>
              </a:extLst>
            </p:cNvPr>
            <p:cNvGrpSpPr/>
            <p:nvPr/>
          </p:nvGrpSpPr>
          <p:grpSpPr>
            <a:xfrm>
              <a:off x="8085013" y="5978940"/>
              <a:ext cx="2560955" cy="4385945"/>
              <a:chOff x="8085013" y="5978940"/>
              <a:chExt cx="2560955" cy="4385945"/>
            </a:xfrm>
          </p:grpSpPr>
          <p:sp>
            <p:nvSpPr>
              <p:cNvPr id="86" name="object 25">
                <a:extLst>
                  <a:ext uri="{FF2B5EF4-FFF2-40B4-BE49-F238E27FC236}">
                    <a16:creationId xmlns:a16="http://schemas.microsoft.com/office/drawing/2014/main" id="{7BFD07C0-222D-9B5D-B055-B760537EA4CB}"/>
                  </a:ext>
                </a:extLst>
              </p:cNvPr>
              <p:cNvSpPr/>
              <p:nvPr/>
            </p:nvSpPr>
            <p:spPr>
              <a:xfrm>
                <a:off x="8139305" y="6033232"/>
                <a:ext cx="2452370" cy="2567940"/>
              </a:xfrm>
              <a:custGeom>
                <a:avLst/>
                <a:gdLst/>
                <a:ahLst/>
                <a:cxnLst/>
                <a:rect l="l" t="t" r="r" b="b"/>
                <a:pathLst>
                  <a:path w="2452370" h="2567940">
                    <a:moveTo>
                      <a:pt x="1896277" y="0"/>
                    </a:moveTo>
                    <a:lnTo>
                      <a:pt x="0" y="0"/>
                    </a:lnTo>
                    <a:lnTo>
                      <a:pt x="0" y="2140081"/>
                    </a:lnTo>
                    <a:lnTo>
                      <a:pt x="1252537" y="2140081"/>
                    </a:lnTo>
                    <a:lnTo>
                      <a:pt x="2237115" y="2567586"/>
                    </a:lnTo>
                    <a:lnTo>
                      <a:pt x="2237115" y="1339111"/>
                    </a:lnTo>
                    <a:lnTo>
                      <a:pt x="2452019" y="1051580"/>
                    </a:lnTo>
                    <a:lnTo>
                      <a:pt x="2237115" y="738658"/>
                    </a:lnTo>
                    <a:lnTo>
                      <a:pt x="2237115" y="362135"/>
                    </a:lnTo>
                    <a:lnTo>
                      <a:pt x="2234003" y="312995"/>
                    </a:lnTo>
                    <a:lnTo>
                      <a:pt x="2224940" y="265864"/>
                    </a:lnTo>
                    <a:lnTo>
                      <a:pt x="2210331" y="221175"/>
                    </a:lnTo>
                    <a:lnTo>
                      <a:pt x="2190582" y="179357"/>
                    </a:lnTo>
                    <a:lnTo>
                      <a:pt x="2166099" y="140844"/>
                    </a:lnTo>
                    <a:lnTo>
                      <a:pt x="2137288" y="106066"/>
                    </a:lnTo>
                    <a:lnTo>
                      <a:pt x="2104555" y="75454"/>
                    </a:lnTo>
                    <a:lnTo>
                      <a:pt x="2068307" y="49441"/>
                    </a:lnTo>
                    <a:lnTo>
                      <a:pt x="2028949" y="28458"/>
                    </a:lnTo>
                    <a:lnTo>
                      <a:pt x="1986887" y="12935"/>
                    </a:lnTo>
                    <a:lnTo>
                      <a:pt x="1942528" y="3305"/>
                    </a:lnTo>
                    <a:lnTo>
                      <a:pt x="1896277" y="0"/>
                    </a:lnTo>
                    <a:close/>
                  </a:path>
                </a:pathLst>
              </a:custGeom>
              <a:solidFill>
                <a:srgbClr val="BAE4F9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object 26">
                <a:extLst>
                  <a:ext uri="{FF2B5EF4-FFF2-40B4-BE49-F238E27FC236}">
                    <a16:creationId xmlns:a16="http://schemas.microsoft.com/office/drawing/2014/main" id="{A510150C-D146-5D5F-7CC7-8738E3316D29}"/>
                  </a:ext>
                </a:extLst>
              </p:cNvPr>
              <p:cNvSpPr/>
              <p:nvPr/>
            </p:nvSpPr>
            <p:spPr>
              <a:xfrm>
                <a:off x="8139305" y="6033232"/>
                <a:ext cx="2452370" cy="2567940"/>
              </a:xfrm>
              <a:custGeom>
                <a:avLst/>
                <a:gdLst/>
                <a:ahLst/>
                <a:cxnLst/>
                <a:rect l="l" t="t" r="r" b="b"/>
                <a:pathLst>
                  <a:path w="2452370" h="2567940">
                    <a:moveTo>
                      <a:pt x="0" y="2140081"/>
                    </a:moveTo>
                    <a:lnTo>
                      <a:pt x="0" y="0"/>
                    </a:lnTo>
                    <a:lnTo>
                      <a:pt x="1896277" y="0"/>
                    </a:lnTo>
                    <a:lnTo>
                      <a:pt x="1942528" y="3305"/>
                    </a:lnTo>
                    <a:lnTo>
                      <a:pt x="1986887" y="12935"/>
                    </a:lnTo>
                    <a:lnTo>
                      <a:pt x="2028949" y="28458"/>
                    </a:lnTo>
                    <a:lnTo>
                      <a:pt x="2068307" y="49441"/>
                    </a:lnTo>
                    <a:lnTo>
                      <a:pt x="2104555" y="75454"/>
                    </a:lnTo>
                    <a:lnTo>
                      <a:pt x="2137288" y="106066"/>
                    </a:lnTo>
                    <a:lnTo>
                      <a:pt x="2166099" y="140844"/>
                    </a:lnTo>
                    <a:lnTo>
                      <a:pt x="2190582" y="179357"/>
                    </a:lnTo>
                    <a:lnTo>
                      <a:pt x="2210331" y="221175"/>
                    </a:lnTo>
                    <a:lnTo>
                      <a:pt x="2224940" y="265864"/>
                    </a:lnTo>
                    <a:lnTo>
                      <a:pt x="2234003" y="312995"/>
                    </a:lnTo>
                    <a:lnTo>
                      <a:pt x="2237115" y="362135"/>
                    </a:lnTo>
                    <a:lnTo>
                      <a:pt x="2237115" y="738658"/>
                    </a:lnTo>
                    <a:lnTo>
                      <a:pt x="2452019" y="1051580"/>
                    </a:lnTo>
                    <a:lnTo>
                      <a:pt x="2237115" y="1339111"/>
                    </a:lnTo>
                    <a:lnTo>
                      <a:pt x="2237115" y="2567586"/>
                    </a:lnTo>
                    <a:lnTo>
                      <a:pt x="1252537" y="2140081"/>
                    </a:lnTo>
                    <a:lnTo>
                      <a:pt x="0" y="2140081"/>
                    </a:lnTo>
                    <a:close/>
                  </a:path>
                </a:pathLst>
              </a:custGeom>
              <a:ln w="10808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object 27">
                <a:extLst>
                  <a:ext uri="{FF2B5EF4-FFF2-40B4-BE49-F238E27FC236}">
                    <a16:creationId xmlns:a16="http://schemas.microsoft.com/office/drawing/2014/main" id="{DE0663FC-C9FB-D43A-278B-0603DC33C747}"/>
                  </a:ext>
                </a:extLst>
              </p:cNvPr>
              <p:cNvSpPr/>
              <p:nvPr/>
            </p:nvSpPr>
            <p:spPr>
              <a:xfrm>
                <a:off x="8139305" y="8170283"/>
                <a:ext cx="2452370" cy="2140585"/>
              </a:xfrm>
              <a:custGeom>
                <a:avLst/>
                <a:gdLst/>
                <a:ahLst/>
                <a:cxnLst/>
                <a:rect l="l" t="t" r="r" b="b"/>
                <a:pathLst>
                  <a:path w="2452370" h="2140584">
                    <a:moveTo>
                      <a:pt x="1896277" y="0"/>
                    </a:moveTo>
                    <a:lnTo>
                      <a:pt x="0" y="0"/>
                    </a:lnTo>
                    <a:lnTo>
                      <a:pt x="0" y="2140081"/>
                    </a:lnTo>
                    <a:lnTo>
                      <a:pt x="2237115" y="2137212"/>
                    </a:lnTo>
                    <a:lnTo>
                      <a:pt x="2237115" y="1339111"/>
                    </a:lnTo>
                    <a:lnTo>
                      <a:pt x="2452019" y="1051580"/>
                    </a:lnTo>
                    <a:lnTo>
                      <a:pt x="2237115" y="738647"/>
                    </a:lnTo>
                    <a:lnTo>
                      <a:pt x="2237115" y="362135"/>
                    </a:lnTo>
                    <a:lnTo>
                      <a:pt x="2234003" y="312995"/>
                    </a:lnTo>
                    <a:lnTo>
                      <a:pt x="2224940" y="265864"/>
                    </a:lnTo>
                    <a:lnTo>
                      <a:pt x="2210331" y="221175"/>
                    </a:lnTo>
                    <a:lnTo>
                      <a:pt x="2190582" y="179357"/>
                    </a:lnTo>
                    <a:lnTo>
                      <a:pt x="2166099" y="140844"/>
                    </a:lnTo>
                    <a:lnTo>
                      <a:pt x="2137288" y="106066"/>
                    </a:lnTo>
                    <a:lnTo>
                      <a:pt x="2104555" y="75454"/>
                    </a:lnTo>
                    <a:lnTo>
                      <a:pt x="2068307" y="49441"/>
                    </a:lnTo>
                    <a:lnTo>
                      <a:pt x="2028949" y="28458"/>
                    </a:lnTo>
                    <a:lnTo>
                      <a:pt x="1986887" y="12935"/>
                    </a:lnTo>
                    <a:lnTo>
                      <a:pt x="1942528" y="3305"/>
                    </a:lnTo>
                    <a:lnTo>
                      <a:pt x="1896277" y="0"/>
                    </a:lnTo>
                    <a:close/>
                  </a:path>
                </a:pathLst>
              </a:custGeom>
              <a:solidFill>
                <a:srgbClr val="CDE0B5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object 28">
                <a:extLst>
                  <a:ext uri="{FF2B5EF4-FFF2-40B4-BE49-F238E27FC236}">
                    <a16:creationId xmlns:a16="http://schemas.microsoft.com/office/drawing/2014/main" id="{2A67CC1F-39A4-AAFE-159D-3B7796AB0366}"/>
                  </a:ext>
                </a:extLst>
              </p:cNvPr>
              <p:cNvSpPr/>
              <p:nvPr/>
            </p:nvSpPr>
            <p:spPr>
              <a:xfrm>
                <a:off x="8139305" y="8170283"/>
                <a:ext cx="2452370" cy="2140585"/>
              </a:xfrm>
              <a:custGeom>
                <a:avLst/>
                <a:gdLst/>
                <a:ahLst/>
                <a:cxnLst/>
                <a:rect l="l" t="t" r="r" b="b"/>
                <a:pathLst>
                  <a:path w="2452370" h="2140584">
                    <a:moveTo>
                      <a:pt x="0" y="2140081"/>
                    </a:moveTo>
                    <a:lnTo>
                      <a:pt x="0" y="0"/>
                    </a:lnTo>
                    <a:lnTo>
                      <a:pt x="1896277" y="0"/>
                    </a:lnTo>
                    <a:lnTo>
                      <a:pt x="1942528" y="3305"/>
                    </a:lnTo>
                    <a:lnTo>
                      <a:pt x="1986887" y="12935"/>
                    </a:lnTo>
                    <a:lnTo>
                      <a:pt x="2028949" y="28458"/>
                    </a:lnTo>
                    <a:lnTo>
                      <a:pt x="2068307" y="49441"/>
                    </a:lnTo>
                    <a:lnTo>
                      <a:pt x="2104555" y="75454"/>
                    </a:lnTo>
                    <a:lnTo>
                      <a:pt x="2137288" y="106066"/>
                    </a:lnTo>
                    <a:lnTo>
                      <a:pt x="2166099" y="140844"/>
                    </a:lnTo>
                    <a:lnTo>
                      <a:pt x="2190582" y="179357"/>
                    </a:lnTo>
                    <a:lnTo>
                      <a:pt x="2210331" y="221175"/>
                    </a:lnTo>
                    <a:lnTo>
                      <a:pt x="2224940" y="265864"/>
                    </a:lnTo>
                    <a:lnTo>
                      <a:pt x="2234003" y="312995"/>
                    </a:lnTo>
                    <a:lnTo>
                      <a:pt x="2237115" y="362135"/>
                    </a:lnTo>
                    <a:lnTo>
                      <a:pt x="2237115" y="738647"/>
                    </a:lnTo>
                    <a:lnTo>
                      <a:pt x="2452019" y="1051580"/>
                    </a:lnTo>
                    <a:lnTo>
                      <a:pt x="2237115" y="1339111"/>
                    </a:lnTo>
                    <a:lnTo>
                      <a:pt x="2237115" y="2137212"/>
                    </a:lnTo>
                    <a:lnTo>
                      <a:pt x="0" y="2140081"/>
                    </a:lnTo>
                    <a:close/>
                  </a:path>
                </a:pathLst>
              </a:custGeom>
              <a:ln w="10808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5" name="object 31">
            <a:extLst>
              <a:ext uri="{FF2B5EF4-FFF2-40B4-BE49-F238E27FC236}">
                <a16:creationId xmlns:a16="http://schemas.microsoft.com/office/drawing/2014/main" id="{432377A5-FEC0-E86B-7E27-89678AA13560}"/>
              </a:ext>
            </a:extLst>
          </p:cNvPr>
          <p:cNvSpPr txBox="1"/>
          <p:nvPr/>
        </p:nvSpPr>
        <p:spPr>
          <a:xfrm>
            <a:off x="1253958" y="2319817"/>
            <a:ext cx="3003967" cy="1691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9000"/>
              </a:lnSpc>
              <a:spcBef>
                <a:spcPts val="90"/>
              </a:spcBef>
            </a:pPr>
            <a:r>
              <a:rPr sz="145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</a:t>
            </a:r>
            <a:r>
              <a:rPr sz="1450" b="1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Azul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ánimo </a:t>
            </a:r>
            <a:r>
              <a:rPr sz="1450" b="1" spc="-40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5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</a:t>
            </a:r>
            <a:r>
              <a:rPr sz="145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50" b="1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sz="145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5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</a:t>
            </a:r>
            <a:r>
              <a:rPr sz="145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450" b="1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50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</a:t>
            </a:r>
            <a:r>
              <a:rPr sz="145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esent</a:t>
            </a:r>
            <a:r>
              <a:rPr sz="145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</a:t>
            </a:r>
            <a:r>
              <a:rPr sz="145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 </a:t>
            </a:r>
            <a:r>
              <a:rPr sz="145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45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sz="145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industrias </a:t>
            </a:r>
            <a:r>
              <a:rPr sz="145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dedicadas </a:t>
            </a:r>
            <a:r>
              <a:rPr sz="1450" b="1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sz="1450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</a:t>
            </a:r>
            <a:r>
              <a:rPr sz="145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50" b="1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5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5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5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</a:t>
            </a:r>
            <a:r>
              <a:rPr sz="1450" b="1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2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5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</a:t>
            </a:r>
            <a:r>
              <a:rPr sz="1450" b="1" spc="1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50" b="1" spc="-3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s-CO" sz="145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5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5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olombia</a:t>
            </a:r>
            <a:r>
              <a:rPr sz="145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5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5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50" b="1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5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 </a:t>
            </a:r>
            <a:r>
              <a:rPr sz="145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adecuada</a:t>
            </a:r>
            <a:r>
              <a:rPr sz="1450" b="1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450" b="1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residuos.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bject 32">
            <a:extLst>
              <a:ext uri="{FF2B5EF4-FFF2-40B4-BE49-F238E27FC236}">
                <a16:creationId xmlns:a16="http://schemas.microsoft.com/office/drawing/2014/main" id="{07F2F832-07C0-9B3E-AA48-8C8468EC2F41}"/>
              </a:ext>
            </a:extLst>
          </p:cNvPr>
          <p:cNvSpPr txBox="1"/>
          <p:nvPr/>
        </p:nvSpPr>
        <p:spPr>
          <a:xfrm>
            <a:off x="1253958" y="4291769"/>
            <a:ext cx="3003967" cy="9618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9000"/>
              </a:lnSpc>
              <a:spcBef>
                <a:spcPts val="90"/>
              </a:spcBef>
            </a:pP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Implementamos </a:t>
            </a:r>
            <a:r>
              <a:rPr sz="145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5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50" b="1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</a:t>
            </a:r>
            <a:r>
              <a:rPr sz="1450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45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5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5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450" b="1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</a:t>
            </a:r>
            <a:r>
              <a:rPr sz="145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50" b="1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5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 </a:t>
            </a:r>
            <a:r>
              <a:rPr sz="1450" b="1" spc="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45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sz="1450" b="1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</a:t>
            </a:r>
            <a:r>
              <a:rPr sz="145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50" b="1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5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</a:t>
            </a:r>
            <a:r>
              <a:rPr sz="1450" b="1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5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pública.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9B32A62E-4D51-698C-02BB-84CA02FB7487}"/>
              </a:ext>
            </a:extLst>
          </p:cNvPr>
          <p:cNvSpPr txBox="1"/>
          <p:nvPr/>
        </p:nvSpPr>
        <p:spPr>
          <a:xfrm>
            <a:off x="4732377" y="1043766"/>
            <a:ext cx="1649373" cy="521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3000"/>
              </a:lnSpc>
              <a:spcBef>
                <a:spcPts val="50"/>
              </a:spcBef>
            </a:pPr>
            <a:r>
              <a:rPr lang="es-CO" sz="1400" b="1" spc="-140" dirty="0">
                <a:solidFill>
                  <a:srgbClr val="144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 Posconsumo de  Medicamentos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13722C7E-0FF3-50A1-9017-5EE743B68FD8}"/>
              </a:ext>
            </a:extLst>
          </p:cNvPr>
          <p:cNvSpPr txBox="1"/>
          <p:nvPr/>
        </p:nvSpPr>
        <p:spPr>
          <a:xfrm>
            <a:off x="4644699" y="2390439"/>
            <a:ext cx="1824728" cy="517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-635" algn="ctr">
              <a:lnSpc>
                <a:spcPct val="103000"/>
              </a:lnSpc>
              <a:spcBef>
                <a:spcPts val="50"/>
              </a:spcBef>
            </a:pPr>
            <a:r>
              <a:rPr lang="es-ES" sz="1400" b="1" spc="-135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</a:t>
            </a:r>
            <a:r>
              <a:rPr lang="es-ES" sz="1400" b="1" spc="-100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400" b="1" spc="-220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spc="-110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 </a:t>
            </a:r>
            <a:r>
              <a:rPr lang="es-ES" sz="1400" b="1" spc="-145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</a:t>
            </a:r>
            <a:r>
              <a:rPr lang="es-ES" sz="1400" b="1" spc="-110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400" b="1" spc="-220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spc="-110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 </a:t>
            </a:r>
            <a:r>
              <a:rPr lang="es-ES" sz="1400" b="1" spc="-135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400" b="1" spc="-150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400" b="1" spc="-190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sz="1400" b="1" spc="-175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</a:t>
            </a:r>
            <a:r>
              <a:rPr lang="es-ES" sz="1400" b="1" spc="-110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1400" b="1" spc="-220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spc="-75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</a:t>
            </a:r>
            <a:r>
              <a:rPr lang="es-ES" sz="1400" b="1" spc="-150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Empaques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0FC5F546-0FE6-2F78-7CBE-10F05921DCB2}"/>
              </a:ext>
            </a:extLst>
          </p:cNvPr>
          <p:cNvSpPr txBox="1"/>
          <p:nvPr/>
        </p:nvSpPr>
        <p:spPr>
          <a:xfrm>
            <a:off x="4586558" y="3820825"/>
            <a:ext cx="1791325" cy="299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38430" algn="ctr">
              <a:lnSpc>
                <a:spcPct val="103099"/>
              </a:lnSpc>
              <a:spcBef>
                <a:spcPts val="45"/>
              </a:spcBef>
            </a:pPr>
            <a:r>
              <a:rPr lang="es-CO" sz="1400" b="1" spc="-150" dirty="0">
                <a:solidFill>
                  <a:srgbClr val="144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</a:t>
            </a:r>
            <a:r>
              <a:rPr lang="es-CO" sz="1400" b="1" spc="-145" dirty="0">
                <a:solidFill>
                  <a:srgbClr val="144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ambiental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79C9557B-E146-605E-FDDE-009B86A9F9EC}"/>
              </a:ext>
            </a:extLst>
          </p:cNvPr>
          <p:cNvSpPr txBox="1"/>
          <p:nvPr/>
        </p:nvSpPr>
        <p:spPr>
          <a:xfrm>
            <a:off x="4644698" y="5075447"/>
            <a:ext cx="1824729" cy="517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 algn="ctr">
              <a:lnSpc>
                <a:spcPct val="103000"/>
              </a:lnSpc>
              <a:spcBef>
                <a:spcPts val="50"/>
              </a:spcBef>
            </a:pPr>
            <a:r>
              <a:rPr lang="es-CO" sz="1400" b="1" spc="-150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</a:t>
            </a:r>
            <a:r>
              <a:rPr lang="es-CO" sz="1400" b="1" spc="-145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O" sz="1400" b="1" spc="-40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 </a:t>
            </a:r>
            <a:r>
              <a:rPr lang="es-CO" sz="1400" b="1" spc="-150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s-CO" sz="1400" b="1" spc="-145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spc="-160" dirty="0">
                <a:solidFill>
                  <a:srgbClr val="006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Empresarial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Imagen 108" descr="Logotipo&#10;&#10;Descripción generada automáticamente">
            <a:extLst>
              <a:ext uri="{FF2B5EF4-FFF2-40B4-BE49-F238E27FC236}">
                <a16:creationId xmlns:a16="http://schemas.microsoft.com/office/drawing/2014/main" id="{55D62F9F-82F1-B770-0ECB-963066696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695" y="806101"/>
            <a:ext cx="3091230" cy="1233190"/>
          </a:xfrm>
          <a:prstGeom prst="rect">
            <a:avLst/>
          </a:prstGeom>
        </p:spPr>
      </p:pic>
      <p:sp>
        <p:nvSpPr>
          <p:cNvPr id="113" name="CuadroTexto 112">
            <a:extLst>
              <a:ext uri="{FF2B5EF4-FFF2-40B4-BE49-F238E27FC236}">
                <a16:creationId xmlns:a16="http://schemas.microsoft.com/office/drawing/2014/main" id="{EAB6250E-B545-7437-6AEE-0291C5FE3370}"/>
              </a:ext>
            </a:extLst>
          </p:cNvPr>
          <p:cNvSpPr txBox="1"/>
          <p:nvPr/>
        </p:nvSpPr>
        <p:spPr>
          <a:xfrm>
            <a:off x="6689460" y="802733"/>
            <a:ext cx="4554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Desarrollamos el Programa Posconsumo de  Medicamentos dando cumplimiento a la Resolución  371 de 2009 del Ministerio de Ambiente y Desarrollo  Sostenible.</a:t>
            </a:r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980F2DFE-3F06-4851-B081-07DB8C7BD7EB}"/>
              </a:ext>
            </a:extLst>
          </p:cNvPr>
          <p:cNvSpPr txBox="1"/>
          <p:nvPr/>
        </p:nvSpPr>
        <p:spPr>
          <a:xfrm>
            <a:off x="6689460" y="2246202"/>
            <a:ext cx="4554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Implementamos el Plan de Gestión de Envases y  Empaques dando cumplimiento a la Resolución  1407 de 2018 del Ministerio de Ambiente y Desarrollo  Sostenible.</a:t>
            </a:r>
          </a:p>
        </p:txBody>
      </p:sp>
      <p:sp>
        <p:nvSpPr>
          <p:cNvPr id="121" name="CuadroTexto 120">
            <a:extLst>
              <a:ext uri="{FF2B5EF4-FFF2-40B4-BE49-F238E27FC236}">
                <a16:creationId xmlns:a16="http://schemas.microsoft.com/office/drawing/2014/main" id="{15584629-F2D4-AB32-9244-CA6B6F755230}"/>
              </a:ext>
            </a:extLst>
          </p:cNvPr>
          <p:cNvSpPr txBox="1"/>
          <p:nvPr/>
        </p:nvSpPr>
        <p:spPr>
          <a:xfrm>
            <a:off x="6706516" y="3644940"/>
            <a:ext cx="45370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Promocionamos las mejores prácticas de gestión  ambiental de residuos para la prevención y control de  la contaminación</a:t>
            </a:r>
          </a:p>
        </p:txBody>
      </p:sp>
      <p:sp>
        <p:nvSpPr>
          <p:cNvPr id="125" name="CuadroTexto 124">
            <a:extLst>
              <a:ext uri="{FF2B5EF4-FFF2-40B4-BE49-F238E27FC236}">
                <a16:creationId xmlns:a16="http://schemas.microsoft.com/office/drawing/2014/main" id="{4094AAA9-2F5A-4DCA-76DB-9C6E5A7FF2BE}"/>
              </a:ext>
            </a:extLst>
          </p:cNvPr>
          <p:cNvSpPr txBox="1"/>
          <p:nvPr/>
        </p:nvSpPr>
        <p:spPr>
          <a:xfrm>
            <a:off x="6706516" y="4786338"/>
            <a:ext cx="455408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Promovemos la Responsabilidad Social Empresarial  en el marco del Desarrollo Sostenible y generamos  eficiencias económicas a través de la implementación de los diferentes servicios, brindando la mejor solución  costo – efectiva para la gestión de los residuos</a:t>
            </a:r>
          </a:p>
        </p:txBody>
      </p:sp>
    </p:spTree>
    <p:extLst>
      <p:ext uri="{BB962C8B-B14F-4D97-AF65-F5344CB8AC3E}">
        <p14:creationId xmlns:p14="http://schemas.microsoft.com/office/powerpoint/2010/main" val="24220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istencia social - Iconos gratis de personas">
            <a:extLst>
              <a:ext uri="{FF2B5EF4-FFF2-40B4-BE49-F238E27FC236}">
                <a16:creationId xmlns:a16="http://schemas.microsoft.com/office/drawing/2014/main" id="{0B4264EE-126F-BDA5-8597-F93D9537E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26" y="4606751"/>
            <a:ext cx="1199558" cy="119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8FCB50-5279-C655-B2B5-F3366EA2E16F}"/>
              </a:ext>
            </a:extLst>
          </p:cNvPr>
          <p:cNvSpPr/>
          <p:nvPr/>
        </p:nvSpPr>
        <p:spPr>
          <a:xfrm>
            <a:off x="0" y="6040216"/>
            <a:ext cx="12192000" cy="817784"/>
          </a:xfrm>
          <a:prstGeom prst="rect">
            <a:avLst/>
          </a:prstGeom>
          <a:solidFill>
            <a:srgbClr val="1F2F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820C7D-9A71-44D8-A33A-AFF1D1A6DB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4908"/>
            <a:ext cx="924426" cy="4284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402D158-6C8A-C7A2-9A7A-0A385BC383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422" y="6064819"/>
            <a:ext cx="1943819" cy="775928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615B056A-A999-4B4C-B8D5-55D5BB37292D}"/>
              </a:ext>
            </a:extLst>
          </p:cNvPr>
          <p:cNvSpPr txBox="1"/>
          <p:nvPr/>
        </p:nvSpPr>
        <p:spPr>
          <a:xfrm>
            <a:off x="11127223" y="581604"/>
            <a:ext cx="566928" cy="482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6" name="Flecha a la derecha con muesca 14">
            <a:extLst>
              <a:ext uri="{FF2B5EF4-FFF2-40B4-BE49-F238E27FC236}">
                <a16:creationId xmlns:a16="http://schemas.microsoft.com/office/drawing/2014/main" id="{E356C8F8-97D2-4F69-A0BC-4DF136765D53}"/>
              </a:ext>
            </a:extLst>
          </p:cNvPr>
          <p:cNvSpPr/>
          <p:nvPr/>
        </p:nvSpPr>
        <p:spPr>
          <a:xfrm>
            <a:off x="2772451" y="1158026"/>
            <a:ext cx="946616" cy="668709"/>
          </a:xfrm>
          <a:prstGeom prst="notched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D74745B-0340-423B-BBF1-A3C76DA4C181}"/>
              </a:ext>
            </a:extLst>
          </p:cNvPr>
          <p:cNvSpPr txBox="1"/>
          <p:nvPr/>
        </p:nvSpPr>
        <p:spPr>
          <a:xfrm>
            <a:off x="3913758" y="953272"/>
            <a:ext cx="7708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Evitar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la contaminación del medio ambiente y de fuentes hídricas.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Disminuir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el volumen de residuos en rellenos sanitarios.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Garantizar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el cierre adecuado  del ciclo de vida del producto trabajando para incorporarlo en la economía circular.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47FE177-0D1F-4EAE-AC4A-500184232270}"/>
              </a:ext>
            </a:extLst>
          </p:cNvPr>
          <p:cNvSpPr txBox="1"/>
          <p:nvPr/>
        </p:nvSpPr>
        <p:spPr>
          <a:xfrm>
            <a:off x="3913757" y="2679603"/>
            <a:ext cx="77083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Enseñar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 la comunidad acerca de las enfermedades producidas por la mala disposición final de medicamentos y los empaques y envases de cosméticos y suplementos nutricionales.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Evitar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a través del posconsumo problemas de Salud Pública ocasionados por la falsificación y adulteración de los productos y sus marcas.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Concientizar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a la comunidad de las actividades que desarrolla las Industrias representadas, en el marco de  Responsabilidad extendida del productor.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CDA8AA9-07B3-4616-B023-E730262156B0}"/>
              </a:ext>
            </a:extLst>
          </p:cNvPr>
          <p:cNvSpPr txBox="1"/>
          <p:nvPr/>
        </p:nvSpPr>
        <p:spPr>
          <a:xfrm>
            <a:off x="3918778" y="5102989"/>
            <a:ext cx="7703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 Evitar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la pérdida de valor para las compañías, por los riesgos de falsificación y adulteración de sus productos y marcas.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39902D4-FEE9-4A65-8F9E-BFD4B9C0A5B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935" y="742616"/>
            <a:ext cx="1499528" cy="1499528"/>
          </a:xfrm>
          <a:prstGeom prst="rect">
            <a:avLst/>
          </a:prstGeom>
        </p:spPr>
      </p:pic>
      <p:sp>
        <p:nvSpPr>
          <p:cNvPr id="21" name="Título 2">
            <a:extLst>
              <a:ext uri="{FF2B5EF4-FFF2-40B4-BE49-F238E27FC236}">
                <a16:creationId xmlns:a16="http://schemas.microsoft.com/office/drawing/2014/main" id="{EA3FD98C-B38C-40D1-851F-2E30A1C90DB0}"/>
              </a:ext>
            </a:extLst>
          </p:cNvPr>
          <p:cNvSpPr txBox="1">
            <a:spLocks/>
          </p:cNvSpPr>
          <p:nvPr/>
        </p:nvSpPr>
        <p:spPr>
          <a:xfrm>
            <a:off x="529859" y="1191594"/>
            <a:ext cx="2166847" cy="6687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cap="all" dirty="0">
                <a:ln w="0">
                  <a:solidFill>
                    <a:schemeClr val="tx2"/>
                  </a:solidFill>
                </a:ln>
                <a:solidFill>
                  <a:srgbClr val="1B4171"/>
                </a:solidFill>
                <a:latin typeface="Arial Narrow"/>
                <a:ea typeface="Arial Narrow" panose="020B0606020202030204" pitchFamily="34" charset="0"/>
                <a:cs typeface="Arial Narrow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B417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B417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B417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B417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CO" sz="2000" b="0" dirty="0">
              <a:solidFill>
                <a:srgbClr val="002060"/>
              </a:solidFill>
              <a:latin typeface="Open Sans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700F270-84F7-4C18-91D7-807CC892396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258" y="2594945"/>
            <a:ext cx="1524680" cy="1524680"/>
          </a:xfrm>
          <a:prstGeom prst="rect">
            <a:avLst/>
          </a:prstGeom>
        </p:spPr>
      </p:pic>
      <p:sp>
        <p:nvSpPr>
          <p:cNvPr id="25" name="Flecha a la derecha con muesca 14">
            <a:extLst>
              <a:ext uri="{FF2B5EF4-FFF2-40B4-BE49-F238E27FC236}">
                <a16:creationId xmlns:a16="http://schemas.microsoft.com/office/drawing/2014/main" id="{5FB7F6BA-D504-4C9A-BB97-4181D4EFD179}"/>
              </a:ext>
            </a:extLst>
          </p:cNvPr>
          <p:cNvSpPr/>
          <p:nvPr/>
        </p:nvSpPr>
        <p:spPr>
          <a:xfrm>
            <a:off x="2772451" y="3111785"/>
            <a:ext cx="946616" cy="668709"/>
          </a:xfrm>
          <a:prstGeom prst="notched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/>
          </a:p>
        </p:txBody>
      </p:sp>
      <p:sp>
        <p:nvSpPr>
          <p:cNvPr id="27" name="Flecha a la derecha con muesca 14">
            <a:extLst>
              <a:ext uri="{FF2B5EF4-FFF2-40B4-BE49-F238E27FC236}">
                <a16:creationId xmlns:a16="http://schemas.microsoft.com/office/drawing/2014/main" id="{5D8D338A-647B-43F0-BD8D-D76F4C99EF5F}"/>
              </a:ext>
            </a:extLst>
          </p:cNvPr>
          <p:cNvSpPr/>
          <p:nvPr/>
        </p:nvSpPr>
        <p:spPr>
          <a:xfrm>
            <a:off x="2772451" y="5019055"/>
            <a:ext cx="946616" cy="668709"/>
          </a:xfrm>
          <a:prstGeom prst="notched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9684F3-8087-2C96-CFA6-3AF061DEE275}"/>
              </a:ext>
            </a:extLst>
          </p:cNvPr>
          <p:cNvSpPr txBox="1"/>
          <p:nvPr/>
        </p:nvSpPr>
        <p:spPr>
          <a:xfrm>
            <a:off x="329784" y="194692"/>
            <a:ext cx="941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1.2. Objetivos del Plan Posconsumo de Medicamentos Punto Azul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EE61EF-92F8-7841-C4BB-95750D7F959E}"/>
              </a:ext>
            </a:extLst>
          </p:cNvPr>
          <p:cNvSpPr txBox="1"/>
          <p:nvPr/>
        </p:nvSpPr>
        <p:spPr>
          <a:xfrm>
            <a:off x="655069" y="1152417"/>
            <a:ext cx="1801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Compromiso ambiental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6BE11-EAF8-7939-3FF4-BDC3E7A2AA29}"/>
              </a:ext>
            </a:extLst>
          </p:cNvPr>
          <p:cNvSpPr txBox="1"/>
          <p:nvPr/>
        </p:nvSpPr>
        <p:spPr>
          <a:xfrm>
            <a:off x="603967" y="3039179"/>
            <a:ext cx="1801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Compromiso económico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400792-9A4F-0AA0-D5E2-D3C4B8D224AA}"/>
              </a:ext>
            </a:extLst>
          </p:cNvPr>
          <p:cNvSpPr txBox="1"/>
          <p:nvPr/>
        </p:nvSpPr>
        <p:spPr>
          <a:xfrm>
            <a:off x="623576" y="4798591"/>
            <a:ext cx="1801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Compromiso social e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58032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8FCB50-5279-C655-B2B5-F3366EA2E16F}"/>
              </a:ext>
            </a:extLst>
          </p:cNvPr>
          <p:cNvSpPr/>
          <p:nvPr/>
        </p:nvSpPr>
        <p:spPr>
          <a:xfrm>
            <a:off x="0" y="6040216"/>
            <a:ext cx="12192000" cy="817784"/>
          </a:xfrm>
          <a:prstGeom prst="rect">
            <a:avLst/>
          </a:prstGeom>
          <a:solidFill>
            <a:srgbClr val="1F2F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820C7D-9A71-44D8-A33A-AFF1D1A6DB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4908"/>
            <a:ext cx="924426" cy="4284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402D158-6C8A-C7A2-9A7A-0A385BC383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422" y="6064819"/>
            <a:ext cx="1943819" cy="7759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F94178-4DB1-6961-D7C2-1BFF689184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9" y="1118400"/>
            <a:ext cx="8153334" cy="4658923"/>
          </a:xfrm>
          <a:prstGeom prst="rect">
            <a:avLst/>
          </a:prstGeom>
          <a:noFill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69E0568-D9CA-4F38-6254-7164924379E1}"/>
              </a:ext>
            </a:extLst>
          </p:cNvPr>
          <p:cNvSpPr/>
          <p:nvPr/>
        </p:nvSpPr>
        <p:spPr>
          <a:xfrm>
            <a:off x="8622633" y="1118400"/>
            <a:ext cx="3367026" cy="1935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F5CF94-2449-D24A-F867-4EF382B3F7A8}"/>
              </a:ext>
            </a:extLst>
          </p:cNvPr>
          <p:cNvSpPr txBox="1"/>
          <p:nvPr/>
        </p:nvSpPr>
        <p:spPr>
          <a:xfrm>
            <a:off x="8765195" y="1144349"/>
            <a:ext cx="32244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2.064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Puntos Azules instalados </a:t>
            </a: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203.130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kg recolectados y gestionados de forma segura</a:t>
            </a: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1.349.296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kg gestionados históricamente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82B7124-D99B-9C83-41F9-EAF618AE075C}"/>
              </a:ext>
            </a:extLst>
          </p:cNvPr>
          <p:cNvSpPr/>
          <p:nvPr/>
        </p:nvSpPr>
        <p:spPr>
          <a:xfrm>
            <a:off x="8622633" y="3228655"/>
            <a:ext cx="3367026" cy="7200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40F70B90-9A6A-69E5-FE06-C651B12A9DBC}"/>
              </a:ext>
            </a:extLst>
          </p:cNvPr>
          <p:cNvSpPr/>
          <p:nvPr/>
        </p:nvSpPr>
        <p:spPr>
          <a:xfrm>
            <a:off x="8622633" y="4158055"/>
            <a:ext cx="3367026" cy="7200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3755150-6BA2-CACD-A0A6-9FE4140DB3B6}"/>
              </a:ext>
            </a:extLst>
          </p:cNvPr>
          <p:cNvSpPr/>
          <p:nvPr/>
        </p:nvSpPr>
        <p:spPr>
          <a:xfrm>
            <a:off x="8622633" y="5103207"/>
            <a:ext cx="3367026" cy="72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1E5404D-B470-12FE-8608-86C8E553C627}"/>
              </a:ext>
            </a:extLst>
          </p:cNvPr>
          <p:cNvSpPr txBox="1"/>
          <p:nvPr/>
        </p:nvSpPr>
        <p:spPr>
          <a:xfrm>
            <a:off x="9366376" y="3263270"/>
            <a:ext cx="242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761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ton de CO2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. evitadas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A2A6703-DBEB-800C-F4D0-2796DA4CFE4B}"/>
              </a:ext>
            </a:extLst>
          </p:cNvPr>
          <p:cNvSpPr txBox="1"/>
          <p:nvPr/>
        </p:nvSpPr>
        <p:spPr>
          <a:xfrm>
            <a:off x="9366376" y="4194889"/>
            <a:ext cx="262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4.559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arboles necesarios para capturar el CO2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F8A3F16-CA2F-C3BD-E4F3-96B25EAC5B2B}"/>
              </a:ext>
            </a:extLst>
          </p:cNvPr>
          <p:cNvSpPr txBox="1"/>
          <p:nvPr/>
        </p:nvSpPr>
        <p:spPr>
          <a:xfrm>
            <a:off x="9366376" y="5069908"/>
            <a:ext cx="2623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estadios “El Campin” equivalentes sembrados con arboles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06BE2145-97C6-E36C-FD25-3C11DCFD455C}"/>
              </a:ext>
            </a:extLst>
          </p:cNvPr>
          <p:cNvSpPr/>
          <p:nvPr/>
        </p:nvSpPr>
        <p:spPr>
          <a:xfrm>
            <a:off x="8693914" y="3314286"/>
            <a:ext cx="601181" cy="5847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4BAA17F8-C75D-EA47-7B86-2887B5F7AE50}"/>
              </a:ext>
            </a:extLst>
          </p:cNvPr>
          <p:cNvSpPr/>
          <p:nvPr/>
        </p:nvSpPr>
        <p:spPr>
          <a:xfrm>
            <a:off x="8700605" y="4225667"/>
            <a:ext cx="601181" cy="5847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EE11283-A2D3-C8E9-DA2E-62B150B80F1C}"/>
              </a:ext>
            </a:extLst>
          </p:cNvPr>
          <p:cNvSpPr/>
          <p:nvPr/>
        </p:nvSpPr>
        <p:spPr>
          <a:xfrm>
            <a:off x="8700605" y="5176734"/>
            <a:ext cx="601181" cy="5847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Co2 - Iconos gratis de ecología y medio ambiente">
            <a:extLst>
              <a:ext uri="{FF2B5EF4-FFF2-40B4-BE49-F238E27FC236}">
                <a16:creationId xmlns:a16="http://schemas.microsoft.com/office/drawing/2014/main" id="{3AAA4B7F-6577-B325-571A-B83E4D4E5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187" y="3314286"/>
            <a:ext cx="559515" cy="55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Árbol - Iconos gratis de naturaleza">
            <a:extLst>
              <a:ext uri="{FF2B5EF4-FFF2-40B4-BE49-F238E27FC236}">
                <a16:creationId xmlns:a16="http://schemas.microsoft.com/office/drawing/2014/main" id="{E8111489-B13E-1E3A-533A-C6A823F30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345" y="4194260"/>
            <a:ext cx="584775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🏟️ Estadio Emoji">
            <a:extLst>
              <a:ext uri="{FF2B5EF4-FFF2-40B4-BE49-F238E27FC236}">
                <a16:creationId xmlns:a16="http://schemas.microsoft.com/office/drawing/2014/main" id="{7D378778-0C85-3385-CB02-66DD1A5C9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91" y="5176734"/>
            <a:ext cx="536649" cy="5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BDD388B-DE51-F64A-D6B6-DDF738BAC070}"/>
              </a:ext>
            </a:extLst>
          </p:cNvPr>
          <p:cNvSpPr txBox="1"/>
          <p:nvPr/>
        </p:nvSpPr>
        <p:spPr>
          <a:xfrm>
            <a:off x="329784" y="194692"/>
            <a:ext cx="941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1.3. Gestión Histórica del Plan Posconsumo de Medicamentos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DCD2D4D-1DC3-5844-EABF-F2A6EF5B8499}"/>
              </a:ext>
            </a:extLst>
          </p:cNvPr>
          <p:cNvSpPr txBox="1"/>
          <p:nvPr/>
        </p:nvSpPr>
        <p:spPr>
          <a:xfrm>
            <a:off x="340119" y="706582"/>
            <a:ext cx="461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Resultados globales</a:t>
            </a:r>
          </a:p>
        </p:txBody>
      </p:sp>
    </p:spTree>
    <p:extLst>
      <p:ext uri="{BB962C8B-B14F-4D97-AF65-F5344CB8AC3E}">
        <p14:creationId xmlns:p14="http://schemas.microsoft.com/office/powerpoint/2010/main" val="919705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944</Words>
  <Application>Microsoft Office PowerPoint</Application>
  <PresentationFormat>Panorámica</PresentationFormat>
  <Paragraphs>118</Paragraphs>
  <Slides>16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Abadi</vt:lpstr>
      <vt:lpstr>Arial</vt:lpstr>
      <vt:lpstr>Calibri</vt:lpstr>
      <vt:lpstr>Open Sans</vt:lpstr>
      <vt:lpstr>Roboto</vt:lpstr>
      <vt:lpstr>Tahoma</vt:lpstr>
      <vt:lpstr>Tema de Office</vt:lpstr>
      <vt:lpstr>Presentación de PowerPoint</vt:lpstr>
      <vt:lpstr>1. Punto Azul: ¿Quiénes somos?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LUCIA LINCE BOTERO</dc:creator>
  <cp:lastModifiedBy>Andres Quintero R</cp:lastModifiedBy>
  <cp:revision>2</cp:revision>
  <dcterms:created xsi:type="dcterms:W3CDTF">2019-10-24T02:13:41Z</dcterms:created>
  <dcterms:modified xsi:type="dcterms:W3CDTF">2023-04-24T22:30:31Z</dcterms:modified>
</cp:coreProperties>
</file>